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9"/>
  </p:notesMasterIdLst>
  <p:sldIdLst>
    <p:sldId id="474" r:id="rId2"/>
    <p:sldId id="817" r:id="rId3"/>
    <p:sldId id="818" r:id="rId4"/>
    <p:sldId id="819" r:id="rId5"/>
    <p:sldId id="771" r:id="rId6"/>
    <p:sldId id="773" r:id="rId7"/>
    <p:sldId id="772" r:id="rId8"/>
    <p:sldId id="774" r:id="rId9"/>
    <p:sldId id="777" r:id="rId10"/>
    <p:sldId id="794" r:id="rId11"/>
    <p:sldId id="820" r:id="rId12"/>
    <p:sldId id="788" r:id="rId13"/>
    <p:sldId id="821" r:id="rId14"/>
    <p:sldId id="822" r:id="rId15"/>
    <p:sldId id="823" r:id="rId16"/>
    <p:sldId id="824" r:id="rId17"/>
    <p:sldId id="826"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5FB"/>
    <a:srgbClr val="1F0ABC"/>
    <a:srgbClr val="17A810"/>
    <a:srgbClr val="FDDFFC"/>
    <a:srgbClr val="FDF3ED"/>
    <a:srgbClr val="E3E7ED"/>
    <a:srgbClr val="FBB3F8"/>
    <a:srgbClr val="DBB2CB"/>
    <a:srgbClr val="3A1953"/>
    <a:srgbClr val="9F79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4849" autoAdjust="0"/>
  </p:normalViewPr>
  <p:slideViewPr>
    <p:cSldViewPr snapToGrid="0">
      <p:cViewPr varScale="1">
        <p:scale>
          <a:sx n="74" d="100"/>
          <a:sy n="74" d="100"/>
        </p:scale>
        <p:origin x="979" y="62"/>
      </p:cViewPr>
      <p:guideLst>
        <p:guide orient="horz" pos="2160"/>
        <p:guide pos="3840"/>
      </p:guideLst>
    </p:cSldViewPr>
  </p:slideViewPr>
  <p:outlineViewPr>
    <p:cViewPr>
      <p:scale>
        <a:sx n="33" d="100"/>
        <a:sy n="33" d="100"/>
      </p:scale>
      <p:origin x="0" y="22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98A49-CBEC-4F31-9B72-276DEEC42B7F}" type="datetimeFigureOut">
              <a:rPr lang="en-US" smtClean="0"/>
              <a:t>10/20/2024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D8B50-956B-4B2D-8BCF-8AA324BF3094}" type="slidenum">
              <a:rPr lang="en-US" smtClean="0"/>
              <a:t>‹#›</a:t>
            </a:fld>
            <a:endParaRPr lang="en-US"/>
          </a:p>
        </p:txBody>
      </p:sp>
    </p:spTree>
    <p:extLst>
      <p:ext uri="{BB962C8B-B14F-4D97-AF65-F5344CB8AC3E}">
        <p14:creationId xmlns:p14="http://schemas.microsoft.com/office/powerpoint/2010/main" val="95317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11</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12</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13</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14</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15</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16</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17</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3</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4</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5</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6</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7</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8</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9</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10</a:t>
            </a:fld>
            <a:endParaRPr lang="en-US"/>
          </a:p>
        </p:txBody>
      </p:sp>
    </p:spTree>
    <p:extLst>
      <p:ext uri="{BB962C8B-B14F-4D97-AF65-F5344CB8AC3E}">
        <p14:creationId xmlns:p14="http://schemas.microsoft.com/office/powerpoint/2010/main" val="31828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638477" y="326092"/>
            <a:ext cx="3142207" cy="86177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000" b="1" cap="none" spc="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CHỦ ĐỀ 3</a:t>
            </a:r>
          </a:p>
        </p:txBody>
      </p:sp>
      <p:sp>
        <p:nvSpPr>
          <p:cNvPr id="2" name="Rectangle 1"/>
          <p:cNvSpPr/>
          <p:nvPr/>
        </p:nvSpPr>
        <p:spPr>
          <a:xfrm>
            <a:off x="1852763" y="2424784"/>
            <a:ext cx="8713636" cy="1536719"/>
          </a:xfrm>
          <a:prstGeom prst="rect">
            <a:avLst/>
          </a:prstGeom>
          <a:noFill/>
        </p:spPr>
        <p:txBody>
          <a:bodyPr wrap="none" lIns="91440" tIns="45720" rIns="91440" bIns="45720">
            <a:prstTxWarp prst="textArchUp">
              <a:avLst/>
            </a:prstTxWarp>
            <a:spAutoFit/>
          </a:bodyPr>
          <a:lstStyle/>
          <a:p>
            <a:pPr algn="ctr"/>
            <a:r>
              <a:rPr lang="en-US" sz="5400" b="1">
                <a:ln w="10541" cmpd="sng">
                  <a:solidFill>
                    <a:schemeClr val="accent1">
                      <a:shade val="88000"/>
                      <a:satMod val="110000"/>
                    </a:schemeClr>
                  </a:solidFill>
                  <a:prstDash val="solid"/>
                </a:ln>
                <a:solidFill>
                  <a:srgbClr val="1F0ABC"/>
                </a:solidFill>
                <a:latin typeface="Times New Roman" pitchFamily="18" charset="0"/>
                <a:cs typeface="Times New Roman" pitchFamily="18" charset="0"/>
              </a:rPr>
              <a:t>GÓP PHẦN XÂY DỰNG</a:t>
            </a:r>
          </a:p>
          <a:p>
            <a:pPr algn="ctr"/>
            <a:r>
              <a:rPr lang="en-US" sz="5400" b="1">
                <a:ln w="10541" cmpd="sng">
                  <a:solidFill>
                    <a:schemeClr val="accent1">
                      <a:shade val="88000"/>
                      <a:satMod val="110000"/>
                    </a:schemeClr>
                  </a:solidFill>
                  <a:prstDash val="solid"/>
                </a:ln>
                <a:solidFill>
                  <a:srgbClr val="1F0ABC"/>
                </a:solidFill>
                <a:latin typeface="Times New Roman" pitchFamily="18" charset="0"/>
                <a:cs typeface="Times New Roman" pitchFamily="18" charset="0"/>
              </a:rPr>
              <a:t>VÀ PHÁT TRIỂN NHÀ TRƯỜNG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028" y="3193143"/>
            <a:ext cx="4833258" cy="2872219"/>
          </a:xfrm>
          <a:prstGeom prst="rect">
            <a:avLst/>
          </a:prstGeom>
        </p:spPr>
      </p:pic>
    </p:spTree>
    <p:extLst>
      <p:ext uri="{BB962C8B-B14F-4D97-AF65-F5344CB8AC3E}">
        <p14:creationId xmlns:p14="http://schemas.microsoft.com/office/powerpoint/2010/main" val="12368934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HOẠT ĐỘNG 2</a:t>
            </a:r>
            <a:endParaRPr lang="en-US" sz="2600" b="1" dirty="0">
              <a:solidFill>
                <a:srgbClr val="0000CC"/>
              </a:solidFill>
              <a:latin typeface="Times New Roman" pitchFamily="18" charset="0"/>
              <a:cs typeface="Times New Roman" pitchFamily="18" charset="0"/>
            </a:endParaRPr>
          </a:p>
        </p:txBody>
      </p:sp>
      <p:grpSp>
        <p:nvGrpSpPr>
          <p:cNvPr id="11" name="组合 36"/>
          <p:cNvGrpSpPr>
            <a:grpSpLocks/>
          </p:cNvGrpSpPr>
          <p:nvPr/>
        </p:nvGrpSpPr>
        <p:grpSpPr bwMode="auto">
          <a:xfrm>
            <a:off x="706125" y="1217824"/>
            <a:ext cx="1408923" cy="4776681"/>
            <a:chOff x="1295400" y="2786058"/>
            <a:chExt cx="1753450" cy="1751017"/>
          </a:xfrm>
        </p:grpSpPr>
        <p:grpSp>
          <p:nvGrpSpPr>
            <p:cNvPr id="12" name="Group 6"/>
            <p:cNvGrpSpPr>
              <a:grpSpLocks/>
            </p:cNvGrpSpPr>
            <p:nvPr/>
          </p:nvGrpSpPr>
          <p:grpSpPr bwMode="auto">
            <a:xfrm>
              <a:off x="1295400" y="2786058"/>
              <a:ext cx="1753450" cy="1751017"/>
              <a:chOff x="1823" y="2371"/>
              <a:chExt cx="1801" cy="1801"/>
            </a:xfrm>
          </p:grpSpPr>
          <p:sp>
            <p:nvSpPr>
              <p:cNvPr id="14"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21"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13" name="Text Box 9"/>
            <p:cNvSpPr txBox="1">
              <a:spLocks noChangeArrowheads="1"/>
            </p:cNvSpPr>
            <p:nvPr/>
          </p:nvSpPr>
          <p:spPr bwMode="auto">
            <a:xfrm>
              <a:off x="1422930" y="3013363"/>
              <a:ext cx="1475415" cy="1199156"/>
            </a:xfrm>
            <a:prstGeom prst="rect">
              <a:avLst/>
            </a:prstGeom>
            <a:noFill/>
            <a:ln w="9525">
              <a:noFill/>
              <a:miter lim="800000"/>
              <a:headEnd/>
              <a:tailEnd/>
            </a:ln>
          </p:spPr>
          <p:txBody>
            <a:bodyPr anchor="ctr"/>
            <a:lstStyle/>
            <a:p>
              <a:pPr algn="ctr"/>
              <a:r>
                <a:rPr lang="en-US" altLang="zh-CN" sz="3500" b="1">
                  <a:solidFill>
                    <a:srgbClr val="FF0000"/>
                  </a:solidFill>
                  <a:latin typeface="Times New Roman" pitchFamily="18" charset="0"/>
                  <a:ea typeface="微软雅黑" pitchFamily="34" charset="-122"/>
                  <a:cs typeface="Times New Roman" pitchFamily="18" charset="0"/>
                </a:rPr>
                <a:t>Chia sẻ </a:t>
              </a:r>
            </a:p>
            <a:p>
              <a:pPr algn="ctr"/>
              <a:r>
                <a:rPr lang="en-US" altLang="zh-CN" sz="3500" b="1">
                  <a:solidFill>
                    <a:srgbClr val="FF0000"/>
                  </a:solidFill>
                  <a:latin typeface="Times New Roman" pitchFamily="18" charset="0"/>
                  <a:ea typeface="微软雅黑" pitchFamily="34" charset="-122"/>
                  <a:cs typeface="Times New Roman" pitchFamily="18" charset="0"/>
                </a:rPr>
                <a:t>cá </a:t>
              </a:r>
            </a:p>
            <a:p>
              <a:pPr algn="ctr"/>
              <a:r>
                <a:rPr lang="en-US" altLang="zh-CN" sz="3500" b="1">
                  <a:solidFill>
                    <a:srgbClr val="FF0000"/>
                  </a:solidFill>
                  <a:latin typeface="Times New Roman" pitchFamily="18" charset="0"/>
                  <a:ea typeface="微软雅黑" pitchFamily="34" charset="-122"/>
                  <a:cs typeface="Times New Roman" pitchFamily="18" charset="0"/>
                </a:rPr>
                <a:t>nhân</a:t>
              </a:r>
              <a:endParaRPr lang="zh-CN" altLang="en-US" sz="3500" b="1" dirty="0">
                <a:solidFill>
                  <a:srgbClr val="FF0000"/>
                </a:solidFill>
                <a:latin typeface="Times New Roman" pitchFamily="18" charset="0"/>
                <a:ea typeface="微软雅黑" pitchFamily="34" charset="-122"/>
                <a:cs typeface="Times New Roman" pitchFamily="18" charset="0"/>
              </a:endParaRPr>
            </a:p>
          </p:txBody>
        </p:sp>
      </p:gr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132247" y="2213426"/>
            <a:ext cx="2599418" cy="3055257"/>
          </a:xfrm>
          <a:prstGeom prst="rect">
            <a:avLst/>
          </a:prstGeom>
        </p:spPr>
      </p:pic>
      <p:sp>
        <p:nvSpPr>
          <p:cNvPr id="24" name="Cloud Callout 15">
            <a:extLst>
              <a:ext uri="{FF2B5EF4-FFF2-40B4-BE49-F238E27FC236}">
                <a16:creationId xmlns:a16="http://schemas.microsoft.com/office/drawing/2014/main" id="{5BE95668-11B8-4B85-A70B-D8E27EE7CA2B}"/>
              </a:ext>
            </a:extLst>
          </p:cNvPr>
          <p:cNvSpPr/>
          <p:nvPr/>
        </p:nvSpPr>
        <p:spPr>
          <a:xfrm rot="21240188">
            <a:off x="6465455" y="1107945"/>
            <a:ext cx="5535576" cy="3969634"/>
          </a:xfrm>
          <a:prstGeom prst="cloudCallout">
            <a:avLst>
              <a:gd name="adj1" fmla="val -78679"/>
              <a:gd name="adj2" fmla="val 3249"/>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endParaRPr kumimoji="0" lang="en-US" sz="3200" b="1" i="1"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sp>
        <p:nvSpPr>
          <p:cNvPr id="25" name="Rectangle 24"/>
          <p:cNvSpPr/>
          <p:nvPr/>
        </p:nvSpPr>
        <p:spPr>
          <a:xfrm rot="20755567">
            <a:off x="6826438" y="1565920"/>
            <a:ext cx="4774811" cy="3046988"/>
          </a:xfrm>
          <a:prstGeom prst="rect">
            <a:avLst/>
          </a:prstGeom>
          <a:noFill/>
          <a:ln>
            <a:noFill/>
          </a:ln>
        </p:spPr>
        <p:txBody>
          <a:bodyPr wrap="square">
            <a:spAutoFit/>
          </a:bodyPr>
          <a:lstStyle/>
          <a:p>
            <a:pPr algn="ctr"/>
            <a:r>
              <a:rPr lang="vi-VN" sz="3200" i="1">
                <a:solidFill>
                  <a:srgbClr val="002060"/>
                </a:solidFill>
                <a:latin typeface="Times New Roman" pitchFamily="18" charset="0"/>
                <a:cs typeface="Times New Roman" pitchFamily="18" charset="0"/>
              </a:rPr>
              <a:t>Qua những hoạt động vừa rồi, em rút ra được bài học gì cho bản thân để phát triển mối quan hệ tốt đẹp với các bạn. Hãy chia sẻ với các bạn</a:t>
            </a:r>
            <a:r>
              <a:rPr lang="en-US" sz="3200" i="1">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404321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857828" y="885374"/>
            <a:ext cx="8374743" cy="2308324"/>
          </a:xfrm>
          <a:prstGeom prst="rect">
            <a:avLst/>
          </a:prstGeom>
          <a:noFill/>
        </p:spPr>
        <p:txBody>
          <a:bodyPr wrap="square" rtlCol="0">
            <a:spAutoFit/>
          </a:bodyPr>
          <a:lstStyle/>
          <a:p>
            <a:pPr marL="182880" algn="ctr"/>
            <a:r>
              <a:rPr lang="en-US" sz="4800" b="1">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rPr>
              <a:t>NHIỆM VỤ 4</a:t>
            </a:r>
          </a:p>
          <a:p>
            <a:pPr marL="182880" algn="ctr"/>
            <a:r>
              <a:rPr lang="vi-VN" sz="4800" b="1">
                <a:solidFill>
                  <a:srgbClr val="002060"/>
                </a:solidFill>
                <a:latin typeface="Times New Roman" pitchFamily="18" charset="0"/>
                <a:cs typeface="Times New Roman" pitchFamily="18" charset="0"/>
              </a:rPr>
              <a:t>PHÁT TRIỂN MỐI QUAN HỆ TỐT ĐẸP VỚI </a:t>
            </a:r>
            <a:r>
              <a:rPr lang="en-US" sz="4800" b="1">
                <a:solidFill>
                  <a:srgbClr val="002060"/>
                </a:solidFill>
                <a:latin typeface="Times New Roman" pitchFamily="18" charset="0"/>
                <a:cs typeface="Times New Roman" pitchFamily="18" charset="0"/>
              </a:rPr>
              <a:t>CÁC BẠN</a:t>
            </a:r>
            <a:endParaRPr lang="en-US" sz="4800" b="1">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130537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grpSp>
        <p:nvGrpSpPr>
          <p:cNvPr id="28" name="Group 27"/>
          <p:cNvGrpSpPr/>
          <p:nvPr/>
        </p:nvGrpSpPr>
        <p:grpSpPr>
          <a:xfrm>
            <a:off x="5358541" y="2196305"/>
            <a:ext cx="5917250" cy="2783911"/>
            <a:chOff x="3596019" y="-415882"/>
            <a:chExt cx="5525909" cy="5496630"/>
          </a:xfrm>
        </p:grpSpPr>
        <p:pic>
          <p:nvPicPr>
            <p:cNvPr id="29" name="Picture 28">
              <a:extLst>
                <a:ext uri="{FF2B5EF4-FFF2-40B4-BE49-F238E27FC236}">
                  <a16:creationId xmlns:a16="http://schemas.microsoft.com/office/drawing/2014/main"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6019" y="-415882"/>
              <a:ext cx="5525909" cy="5496630"/>
            </a:xfrm>
            <a:prstGeom prst="rect">
              <a:avLst/>
            </a:prstGeom>
          </p:spPr>
        </p:pic>
        <p:sp>
          <p:nvSpPr>
            <p:cNvPr id="30" name="TextBox 29">
              <a:extLst>
                <a:ext uri="{FF2B5EF4-FFF2-40B4-BE49-F238E27FC236}">
                  <a16:creationId xmlns:a16="http://schemas.microsoft.com/office/drawing/2014/main" id="{23E28E47-60F9-423C-B866-1FA8E553999F}"/>
                </a:ext>
              </a:extLst>
            </p:cNvPr>
            <p:cNvSpPr txBox="1"/>
            <p:nvPr/>
          </p:nvSpPr>
          <p:spPr>
            <a:xfrm>
              <a:off x="4005219" y="559120"/>
              <a:ext cx="4550933" cy="1192842"/>
            </a:xfrm>
            <a:prstGeom prst="rect">
              <a:avLst/>
            </a:prstGeom>
            <a:noFill/>
          </p:spPr>
          <p:txBody>
            <a:bodyPr wrap="square" rtlCol="0">
              <a:spAutoFit/>
            </a:bodyPr>
            <a:lstStyle/>
            <a:p>
              <a:pPr algn="ctr">
                <a:lnSpc>
                  <a:spcPct val="150000"/>
                </a:lnSpc>
                <a:defRPr/>
              </a:pPr>
              <a:endParaRPr lang="en-US" sz="3200" b="1">
                <a:solidFill>
                  <a:srgbClr val="FF0000"/>
                </a:solidFill>
                <a:latin typeface="Times New Roman" pitchFamily="18" charset="0"/>
                <a:cs typeface="Times New Roman" pitchFamily="18" charset="0"/>
              </a:endParaRPr>
            </a:p>
          </p:txBody>
        </p:sp>
        <p:sp>
          <p:nvSpPr>
            <p:cNvPr id="31" name="6-Point Star 30"/>
            <p:cNvSpPr/>
            <p:nvPr/>
          </p:nvSpPr>
          <p:spPr>
            <a:xfrm>
              <a:off x="6089707" y="-107547"/>
              <a:ext cx="688308" cy="815413"/>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4052" y="3909486"/>
            <a:ext cx="2820533" cy="2118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descr="http://thquangtrung.hoankiem.edu.vn/upload/29321/fck/files/5(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422" y="1349448"/>
            <a:ext cx="3033163" cy="2144822"/>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5893687" y="2803430"/>
            <a:ext cx="4846958" cy="1654748"/>
          </a:xfrm>
          <a:prstGeom prst="rect">
            <a:avLst/>
          </a:prstGeom>
        </p:spPr>
        <p:txBody>
          <a:bodyPr wrap="square">
            <a:spAutoFit/>
          </a:bodyPr>
          <a:lstStyle/>
          <a:p>
            <a:pPr algn="ctr">
              <a:lnSpc>
                <a:spcPct val="150000"/>
              </a:lnSpc>
            </a:pPr>
            <a:r>
              <a:rPr lang="en-US" sz="3600" b="1">
                <a:solidFill>
                  <a:srgbClr val="C00000"/>
                </a:solidFill>
                <a:latin typeface="Times New Roman" pitchFamily="18" charset="0"/>
                <a:cs typeface="Times New Roman" pitchFamily="18" charset="0"/>
              </a:rPr>
              <a:t>Thực hiện các nhiệm vụ sau đây</a:t>
            </a:r>
          </a:p>
        </p:txBody>
      </p:sp>
    </p:spTree>
    <p:extLst>
      <p:ext uri="{BB962C8B-B14F-4D97-AF65-F5344CB8AC3E}">
        <p14:creationId xmlns:p14="http://schemas.microsoft.com/office/powerpoint/2010/main" val="2535939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par>
                                <p:cTn id="8" presetID="6" presetClass="entr" presetSubtype="16"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circle(in)">
                                      <p:cBhvr>
                                        <p:cTn id="10" dur="20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inVertical)">
                                      <p:cBhvr>
                                        <p:cTn id="15" dur="500"/>
                                        <p:tgtEl>
                                          <p:spTgt spid="2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barn(inVertical)">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sp>
        <p:nvSpPr>
          <p:cNvPr id="12" name="Rounded Rectangle 11"/>
          <p:cNvSpPr/>
          <p:nvPr/>
        </p:nvSpPr>
        <p:spPr>
          <a:xfrm>
            <a:off x="500313" y="4864383"/>
            <a:ext cx="3665288" cy="1166990"/>
          </a:xfrm>
          <a:prstGeom prst="roundRect">
            <a:avLst>
              <a:gd name="adj" fmla="val 22746"/>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i="1">
              <a:solidFill>
                <a:srgbClr val="002060"/>
              </a:solidFill>
              <a:latin typeface="Times New Roman" pitchFamily="18" charset="0"/>
              <a:cs typeface="Times New Roman" pitchFamily="18" charset="0"/>
            </a:endParaRPr>
          </a:p>
        </p:txBody>
      </p:sp>
      <p:sp>
        <p:nvSpPr>
          <p:cNvPr id="13" name="Rounded Rectangle 12"/>
          <p:cNvSpPr/>
          <p:nvPr/>
        </p:nvSpPr>
        <p:spPr>
          <a:xfrm>
            <a:off x="587507" y="1647696"/>
            <a:ext cx="3505521" cy="4293658"/>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itchFamily="18" charset="0"/>
              <a:cs typeface="Times New Roman" pitchFamily="18" charset="0"/>
            </a:endParaRPr>
          </a:p>
        </p:txBody>
      </p:sp>
      <p:sp>
        <p:nvSpPr>
          <p:cNvPr id="16" name="TextBox 15"/>
          <p:cNvSpPr txBox="1"/>
          <p:nvPr/>
        </p:nvSpPr>
        <p:spPr>
          <a:xfrm>
            <a:off x="741799" y="2149938"/>
            <a:ext cx="3177057" cy="3693319"/>
          </a:xfrm>
          <a:prstGeom prst="rect">
            <a:avLst/>
          </a:prstGeom>
          <a:noFill/>
        </p:spPr>
        <p:txBody>
          <a:bodyPr wrap="square" rtlCol="0">
            <a:spAutoFit/>
          </a:bodyPr>
          <a:lstStyle/>
          <a:p>
            <a:pPr lvl="0" algn="ctr"/>
            <a:r>
              <a:rPr lang="vi-VN" sz="2600" b="1">
                <a:solidFill>
                  <a:srgbClr val="002060"/>
                </a:solidFill>
                <a:latin typeface="+mj-lt"/>
              </a:rPr>
              <a:t>Dựa vào gợi ý trong SGK trang 26 và trải nghiệm của bản thân, em hãy đề xuất các cách làm chủ và kiểm soát mối quan hệ với các bạn ở trường và qua mạng xã hội.</a:t>
            </a:r>
            <a:endParaRPr lang="vi-VN" sz="2600" b="1" i="1" dirty="0">
              <a:solidFill>
                <a:srgbClr val="002060"/>
              </a:solidFill>
              <a:latin typeface="+mj-lt"/>
              <a:ea typeface="Nixie One"/>
              <a:cs typeface="Times New Roman" pitchFamily="18" charset="0"/>
              <a:sym typeface="Nixie One"/>
            </a:endParaRPr>
          </a:p>
        </p:txBody>
      </p:sp>
      <p:sp>
        <p:nvSpPr>
          <p:cNvPr id="19" name="Rounded Rectangle 18"/>
          <p:cNvSpPr/>
          <p:nvPr/>
        </p:nvSpPr>
        <p:spPr>
          <a:xfrm>
            <a:off x="4891314" y="1150058"/>
            <a:ext cx="7199086" cy="1156912"/>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itchFamily="18" charset="0"/>
              <a:cs typeface="Times New Roman" pitchFamily="18" charset="0"/>
            </a:endParaRPr>
          </a:p>
        </p:txBody>
      </p:sp>
      <p:sp>
        <p:nvSpPr>
          <p:cNvPr id="20" name="TextBox 19"/>
          <p:cNvSpPr txBox="1"/>
          <p:nvPr/>
        </p:nvSpPr>
        <p:spPr>
          <a:xfrm>
            <a:off x="5109030" y="1694915"/>
            <a:ext cx="6734629" cy="553998"/>
          </a:xfrm>
          <a:prstGeom prst="rect">
            <a:avLst/>
          </a:prstGeom>
          <a:noFill/>
        </p:spPr>
        <p:txBody>
          <a:bodyPr wrap="square" rtlCol="0">
            <a:spAutoFit/>
          </a:bodyPr>
          <a:lstStyle/>
          <a:p>
            <a:pPr lvl="0" algn="ctr"/>
            <a:r>
              <a:rPr lang="vi-VN" sz="3000" b="1">
                <a:solidFill>
                  <a:srgbClr val="002060"/>
                </a:solidFill>
                <a:latin typeface="+mj-lt"/>
              </a:rPr>
              <a:t>Đóng vai xử lí các tình huống sau đây</a:t>
            </a:r>
            <a:endParaRPr lang="vi-VN" sz="3000" b="1" i="1" dirty="0">
              <a:solidFill>
                <a:srgbClr val="002060"/>
              </a:solidFill>
              <a:latin typeface="+mj-lt"/>
              <a:ea typeface="Nixie One"/>
              <a:cs typeface="Times New Roman" pitchFamily="18" charset="0"/>
              <a:sym typeface="Nixie One"/>
            </a:endParaRPr>
          </a:p>
        </p:txBody>
      </p:sp>
      <p:sp>
        <p:nvSpPr>
          <p:cNvPr id="21" name="Rounded Rectangle 20"/>
          <p:cNvSpPr/>
          <p:nvPr/>
        </p:nvSpPr>
        <p:spPr>
          <a:xfrm>
            <a:off x="1002668" y="1463047"/>
            <a:ext cx="2521745"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itchFamily="18" charset="0"/>
                <a:cs typeface="Times New Roman" pitchFamily="18" charset="0"/>
              </a:rPr>
              <a:t>Nhiệm vụ 1</a:t>
            </a:r>
          </a:p>
        </p:txBody>
      </p:sp>
      <p:sp>
        <p:nvSpPr>
          <p:cNvPr id="22" name="Rounded Rectangle 21"/>
          <p:cNvSpPr/>
          <p:nvPr/>
        </p:nvSpPr>
        <p:spPr>
          <a:xfrm>
            <a:off x="6999140" y="1014828"/>
            <a:ext cx="2861132" cy="632868"/>
          </a:xfrm>
          <a:prstGeom prst="roundRect">
            <a:avLst>
              <a:gd name="adj" fmla="val 30702"/>
            </a:avLst>
          </a:prstGeom>
          <a:solidFill>
            <a:schemeClr val="accent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itchFamily="18" charset="0"/>
                <a:cs typeface="Times New Roman" pitchFamily="18" charset="0"/>
              </a:rPr>
              <a:t>Nhiệm vụ 2</a:t>
            </a:r>
          </a:p>
        </p:txBody>
      </p:sp>
      <p:sp>
        <p:nvSpPr>
          <p:cNvPr id="14" name="Rectangle 13"/>
          <p:cNvSpPr/>
          <p:nvPr/>
        </p:nvSpPr>
        <p:spPr>
          <a:xfrm>
            <a:off x="4570453" y="2491917"/>
            <a:ext cx="3702684" cy="4184653"/>
          </a:xfrm>
          <a:prstGeom prst="rect">
            <a:avLst/>
          </a:prstGeom>
          <a:solidFill>
            <a:srgbClr val="EFF5FB"/>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700">
                <a:solidFill>
                  <a:srgbClr val="002060"/>
                </a:solidFill>
                <a:latin typeface="Times New Roman" pitchFamily="18" charset="0"/>
                <a:cs typeface="Times New Roman" pitchFamily="18" charset="0"/>
              </a:rPr>
              <a:t>M tình cờ gặp một người bạn mới trong khuôn viên trường học. Bạn đó nói mới tham gia Câu lạc bộ Nghệ thuật của trường và đã nhìn thấy M ở đó. Bạn xin số điện thoại và tài khoản mạng xã hội của M để dễ liên lạc. Nếu là M, em sẽ làm gì?</a:t>
            </a:r>
            <a:endParaRPr lang="en-US" sz="2700">
              <a:solidFill>
                <a:srgbClr val="002060"/>
              </a:solidFill>
              <a:latin typeface="Times New Roman" pitchFamily="18" charset="0"/>
              <a:cs typeface="Times New Roman" pitchFamily="18" charset="0"/>
            </a:endParaRPr>
          </a:p>
        </p:txBody>
      </p:sp>
      <p:sp>
        <p:nvSpPr>
          <p:cNvPr id="17" name="Rectangle 16"/>
          <p:cNvSpPr/>
          <p:nvPr/>
        </p:nvSpPr>
        <p:spPr>
          <a:xfrm>
            <a:off x="8436967" y="2491917"/>
            <a:ext cx="3653433" cy="4184653"/>
          </a:xfrm>
          <a:prstGeom prst="rect">
            <a:avLst/>
          </a:prstGeom>
          <a:solidFill>
            <a:schemeClr val="accent2">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700">
                <a:solidFill>
                  <a:srgbClr val="002060"/>
                </a:solidFill>
                <a:latin typeface="Times New Roman" pitchFamily="18" charset="0"/>
                <a:cs typeface="Times New Roman" pitchFamily="18" charset="0"/>
              </a:rPr>
              <a:t>N thấy trên mạng xã hội đăng tải bức ảnh của một bạn cùng trường mà N biết. Trên đó, một số bạn đưa ra những thông tin, bình luận sai sự thật về chủ nhân của bức ảnh đó và lôi kéo N cùng vào bình luận. Nếu là N, em sẽ làm gì?</a:t>
            </a:r>
            <a:endParaRPr lang="en-US" sz="27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372220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p:bldP spid="19" grpId="0" animBg="1"/>
      <p:bldP spid="20" grpId="0"/>
      <p:bldP spid="21" grpId="0" animBg="1"/>
      <p:bldP spid="22" grpId="0" animBg="1"/>
      <p:bldP spid="14"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pic>
        <p:nvPicPr>
          <p:cNvPr id="20" name="Picture 19">
            <a:extLst>
              <a:ext uri="{FF2B5EF4-FFF2-40B4-BE49-F238E27FC236}">
                <a16:creationId xmlns:a16="http://schemas.microsoft.com/office/drawing/2014/main"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281" y="850526"/>
            <a:ext cx="10931791" cy="934732"/>
          </a:xfrm>
          <a:prstGeom prst="rect">
            <a:avLst/>
          </a:prstGeom>
        </p:spPr>
      </p:pic>
      <p:sp>
        <p:nvSpPr>
          <p:cNvPr id="21" name="TextBox 20">
            <a:extLst>
              <a:ext uri="{FF2B5EF4-FFF2-40B4-BE49-F238E27FC236}">
                <a16:creationId xmlns:a16="http://schemas.microsoft.com/office/drawing/2014/main" id="{23E28E47-60F9-423C-B866-1FA8E553999F}"/>
              </a:ext>
            </a:extLst>
          </p:cNvPr>
          <p:cNvSpPr txBox="1"/>
          <p:nvPr/>
        </p:nvSpPr>
        <p:spPr>
          <a:xfrm>
            <a:off x="1633928" y="1038207"/>
            <a:ext cx="9368802" cy="492443"/>
          </a:xfrm>
          <a:prstGeom prst="rect">
            <a:avLst/>
          </a:prstGeom>
          <a:noFill/>
        </p:spPr>
        <p:txBody>
          <a:bodyPr wrap="square" rtlCol="0">
            <a:spAutoFit/>
          </a:bodyPr>
          <a:lstStyle/>
          <a:p>
            <a:pPr lvl="0" algn="ctr">
              <a:defRPr/>
            </a:pPr>
            <a:r>
              <a:rPr lang="en-US" sz="2600" b="1">
                <a:solidFill>
                  <a:srgbClr val="FF0000"/>
                </a:solidFill>
                <a:latin typeface="Times New Roman" pitchFamily="18" charset="0"/>
                <a:cs typeface="Times New Roman" pitchFamily="18" charset="0"/>
              </a:rPr>
              <a:t>C</a:t>
            </a:r>
            <a:r>
              <a:rPr lang="vi-VN" sz="2600" b="1">
                <a:solidFill>
                  <a:srgbClr val="FF0000"/>
                </a:solidFill>
                <a:latin typeface="Times New Roman" pitchFamily="18" charset="0"/>
                <a:cs typeface="Times New Roman" pitchFamily="18" charset="0"/>
              </a:rPr>
              <a:t>ác cách làm chủ và kiểm soát mối quan hệ với các bạn ở trường</a:t>
            </a:r>
          </a:p>
        </p:txBody>
      </p:sp>
      <p:sp>
        <p:nvSpPr>
          <p:cNvPr id="30" name="Rectangle 29"/>
          <p:cNvSpPr/>
          <p:nvPr/>
        </p:nvSpPr>
        <p:spPr>
          <a:xfrm>
            <a:off x="685048" y="4175690"/>
            <a:ext cx="10987194" cy="1069422"/>
          </a:xfrm>
          <a:prstGeom prst="rect">
            <a:avLst/>
          </a:prstGeom>
          <a:solidFill>
            <a:schemeClr val="accent3">
              <a:lumMod val="20000"/>
              <a:lumOff val="80000"/>
            </a:schemeClr>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800" b="1">
                <a:solidFill>
                  <a:srgbClr val="002060"/>
                </a:solidFill>
                <a:latin typeface="Times New Roman" pitchFamily="18" charset="0"/>
                <a:cs typeface="Times New Roman" pitchFamily="18" charset="0"/>
              </a:rPr>
              <a:t>Chủ động trong xây dựng hoặc từ chối thiết lập mối quan hệ với các bạn.</a:t>
            </a:r>
          </a:p>
        </p:txBody>
      </p:sp>
      <p:sp>
        <p:nvSpPr>
          <p:cNvPr id="31" name="Rectangle 30"/>
          <p:cNvSpPr/>
          <p:nvPr/>
        </p:nvSpPr>
        <p:spPr>
          <a:xfrm>
            <a:off x="710201" y="3075793"/>
            <a:ext cx="10944767" cy="952781"/>
          </a:xfrm>
          <a:prstGeom prst="rect">
            <a:avLst/>
          </a:prstGeom>
          <a:solidFill>
            <a:schemeClr val="accent3">
              <a:lumMod val="20000"/>
              <a:lumOff val="80000"/>
            </a:schemeClr>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800" b="1">
                <a:solidFill>
                  <a:srgbClr val="002060"/>
                </a:solidFill>
                <a:latin typeface="Times New Roman" pitchFamily="18" charset="0"/>
                <a:cs typeface="Times New Roman" pitchFamily="18" charset="0"/>
              </a:rPr>
              <a:t>Có lập trường vững vàng khi thiết lập và phát triển mối quan hệ với các bạn.</a:t>
            </a:r>
          </a:p>
        </p:txBody>
      </p:sp>
      <p:sp>
        <p:nvSpPr>
          <p:cNvPr id="32" name="Rectangle 31"/>
          <p:cNvSpPr/>
          <p:nvPr/>
        </p:nvSpPr>
        <p:spPr>
          <a:xfrm>
            <a:off x="1406874" y="1963096"/>
            <a:ext cx="9565912" cy="952781"/>
          </a:xfrm>
          <a:prstGeom prst="rect">
            <a:avLst/>
          </a:prstGeom>
          <a:solidFill>
            <a:schemeClr val="accent3">
              <a:lumMod val="20000"/>
              <a:lumOff val="80000"/>
            </a:schemeClr>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800" b="1">
                <a:solidFill>
                  <a:srgbClr val="002060"/>
                </a:solidFill>
                <a:latin typeface="Times New Roman" pitchFamily="18" charset="0"/>
                <a:cs typeface="Times New Roman" pitchFamily="18" charset="0"/>
              </a:rPr>
              <a:t>Tìm hiểu rõ bạn, người mà mình đang xây dựng tình bạn.</a:t>
            </a:r>
          </a:p>
        </p:txBody>
      </p:sp>
      <p:sp>
        <p:nvSpPr>
          <p:cNvPr id="13" name="Rectangle 12"/>
          <p:cNvSpPr/>
          <p:nvPr/>
        </p:nvSpPr>
        <p:spPr>
          <a:xfrm>
            <a:off x="1581038" y="5411950"/>
            <a:ext cx="9304659" cy="995992"/>
          </a:xfrm>
          <a:prstGeom prst="rect">
            <a:avLst/>
          </a:prstGeom>
          <a:solidFill>
            <a:schemeClr val="accent3">
              <a:lumMod val="20000"/>
              <a:lumOff val="80000"/>
            </a:schemeClr>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800" b="1">
                <a:solidFill>
                  <a:srgbClr val="002060"/>
                </a:solidFill>
                <a:latin typeface="Times New Roman" pitchFamily="18" charset="0"/>
                <a:cs typeface="Times New Roman" pitchFamily="18" charset="0"/>
              </a:rPr>
              <a:t>Tôn trọng sự khác biệt, cẩn trọng trong lời nói với bạn.</a:t>
            </a:r>
          </a:p>
        </p:txBody>
      </p:sp>
    </p:spTree>
    <p:extLst>
      <p:ext uri="{BB962C8B-B14F-4D97-AF65-F5344CB8AC3E}">
        <p14:creationId xmlns:p14="http://schemas.microsoft.com/office/powerpoint/2010/main" val="743021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arn(inVertical)">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animBg="1"/>
      <p:bldP spid="31" grpId="0" animBg="1"/>
      <p:bldP spid="3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pic>
        <p:nvPicPr>
          <p:cNvPr id="20" name="Picture 19">
            <a:extLst>
              <a:ext uri="{FF2B5EF4-FFF2-40B4-BE49-F238E27FC236}">
                <a16:creationId xmlns:a16="http://schemas.microsoft.com/office/drawing/2014/main"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281" y="850526"/>
            <a:ext cx="10931791" cy="934732"/>
          </a:xfrm>
          <a:prstGeom prst="rect">
            <a:avLst/>
          </a:prstGeom>
        </p:spPr>
      </p:pic>
      <p:sp>
        <p:nvSpPr>
          <p:cNvPr id="21" name="TextBox 20">
            <a:extLst>
              <a:ext uri="{FF2B5EF4-FFF2-40B4-BE49-F238E27FC236}">
                <a16:creationId xmlns:a16="http://schemas.microsoft.com/office/drawing/2014/main" id="{23E28E47-60F9-423C-B866-1FA8E553999F}"/>
              </a:ext>
            </a:extLst>
          </p:cNvPr>
          <p:cNvSpPr txBox="1"/>
          <p:nvPr/>
        </p:nvSpPr>
        <p:spPr>
          <a:xfrm>
            <a:off x="1465941" y="1038207"/>
            <a:ext cx="9681930" cy="492443"/>
          </a:xfrm>
          <a:prstGeom prst="rect">
            <a:avLst/>
          </a:prstGeom>
          <a:noFill/>
        </p:spPr>
        <p:txBody>
          <a:bodyPr wrap="square" rtlCol="0">
            <a:spAutoFit/>
          </a:bodyPr>
          <a:lstStyle/>
          <a:p>
            <a:pPr lvl="0" algn="ctr">
              <a:defRPr/>
            </a:pPr>
            <a:r>
              <a:rPr lang="en-US" sz="2600" b="1">
                <a:solidFill>
                  <a:srgbClr val="FF0000"/>
                </a:solidFill>
                <a:latin typeface="Times New Roman" pitchFamily="18" charset="0"/>
                <a:cs typeface="Times New Roman" pitchFamily="18" charset="0"/>
              </a:rPr>
              <a:t>C</a:t>
            </a:r>
            <a:r>
              <a:rPr lang="vi-VN" sz="2600" b="1">
                <a:solidFill>
                  <a:srgbClr val="FF0000"/>
                </a:solidFill>
                <a:latin typeface="Times New Roman" pitchFamily="18" charset="0"/>
                <a:cs typeface="Times New Roman" pitchFamily="18" charset="0"/>
              </a:rPr>
              <a:t>ác cách làm chủ và kiểm soát mối quan hệ với các bạn </a:t>
            </a:r>
            <a:r>
              <a:rPr lang="en-US" sz="2600" b="1">
                <a:solidFill>
                  <a:srgbClr val="FF0000"/>
                </a:solidFill>
                <a:latin typeface="Times New Roman" pitchFamily="18" charset="0"/>
                <a:cs typeface="Times New Roman" pitchFamily="18" charset="0"/>
              </a:rPr>
              <a:t>trên MXH</a:t>
            </a:r>
            <a:endParaRPr lang="vi-VN" sz="2600" b="1">
              <a:solidFill>
                <a:srgbClr val="FF0000"/>
              </a:solidFill>
              <a:latin typeface="Times New Roman" pitchFamily="18" charset="0"/>
              <a:cs typeface="Times New Roman" pitchFamily="18" charset="0"/>
            </a:endParaRPr>
          </a:p>
        </p:txBody>
      </p:sp>
      <p:sp>
        <p:nvSpPr>
          <p:cNvPr id="9" name="Rectangle 8"/>
          <p:cNvSpPr/>
          <p:nvPr/>
        </p:nvSpPr>
        <p:spPr>
          <a:xfrm>
            <a:off x="913398" y="1890526"/>
            <a:ext cx="10814138" cy="780103"/>
          </a:xfrm>
          <a:prstGeom prst="rect">
            <a:avLst/>
          </a:prstGeom>
          <a:solidFill>
            <a:schemeClr val="accent4">
              <a:lumMod val="20000"/>
              <a:lumOff val="80000"/>
            </a:schemeClr>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Quản lí danh sách bạn bè, chỉ kết bạn với những người quen biết, đáng tin cậy.</a:t>
            </a:r>
          </a:p>
        </p:txBody>
      </p:sp>
      <p:sp>
        <p:nvSpPr>
          <p:cNvPr id="15" name="Rectangle 14"/>
          <p:cNvSpPr/>
          <p:nvPr/>
        </p:nvSpPr>
        <p:spPr>
          <a:xfrm>
            <a:off x="1865012" y="2823029"/>
            <a:ext cx="8643305" cy="780103"/>
          </a:xfrm>
          <a:prstGeom prst="rect">
            <a:avLst/>
          </a:prstGeom>
          <a:solidFill>
            <a:schemeClr val="accent4">
              <a:lumMod val="20000"/>
              <a:lumOff val="80000"/>
            </a:schemeClr>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Trước khi kết bạn với những người mới, cần tìm hiểu kĩ về họ. </a:t>
            </a:r>
          </a:p>
        </p:txBody>
      </p:sp>
      <p:sp>
        <p:nvSpPr>
          <p:cNvPr id="19" name="Rectangle 18"/>
          <p:cNvSpPr/>
          <p:nvPr/>
        </p:nvSpPr>
        <p:spPr>
          <a:xfrm>
            <a:off x="1871322" y="3770046"/>
            <a:ext cx="8622481" cy="780103"/>
          </a:xfrm>
          <a:prstGeom prst="rect">
            <a:avLst/>
          </a:prstGeom>
          <a:solidFill>
            <a:schemeClr val="accent4">
              <a:lumMod val="20000"/>
              <a:lumOff val="80000"/>
            </a:schemeClr>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Sử dụng những lời nhận xét, bình luận khách quan, lịch sự.</a:t>
            </a:r>
          </a:p>
        </p:txBody>
      </p:sp>
      <p:sp>
        <p:nvSpPr>
          <p:cNvPr id="25" name="Rectangle 24"/>
          <p:cNvSpPr/>
          <p:nvPr/>
        </p:nvSpPr>
        <p:spPr>
          <a:xfrm>
            <a:off x="573266" y="4731577"/>
            <a:ext cx="11409224" cy="780103"/>
          </a:xfrm>
          <a:prstGeom prst="rect">
            <a:avLst/>
          </a:prstGeom>
          <a:solidFill>
            <a:schemeClr val="accent4">
              <a:lumMod val="20000"/>
              <a:lumOff val="80000"/>
            </a:schemeClr>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Trước khi đăng tải hoặc chia sẻ những bức ảnh và những câu chuyện của các bạn cần xin phép và được sự đồng ý của họ.</a:t>
            </a:r>
          </a:p>
        </p:txBody>
      </p:sp>
      <p:sp>
        <p:nvSpPr>
          <p:cNvPr id="26" name="Rectangle 25"/>
          <p:cNvSpPr/>
          <p:nvPr/>
        </p:nvSpPr>
        <p:spPr>
          <a:xfrm>
            <a:off x="585764" y="5725647"/>
            <a:ext cx="11409224" cy="780103"/>
          </a:xfrm>
          <a:prstGeom prst="rect">
            <a:avLst/>
          </a:prstGeom>
          <a:solidFill>
            <a:schemeClr val="accent4">
              <a:lumMod val="20000"/>
              <a:lumOff val="80000"/>
            </a:schemeClr>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Cẩn trọng khi chia sẻ, bình luận: Chỉ chia sẻ những thông tin có nguồn chính thống, đáng tin cậy.</a:t>
            </a:r>
          </a:p>
        </p:txBody>
      </p:sp>
    </p:spTree>
    <p:extLst>
      <p:ext uri="{BB962C8B-B14F-4D97-AF65-F5344CB8AC3E}">
        <p14:creationId xmlns:p14="http://schemas.microsoft.com/office/powerpoint/2010/main" val="3786713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arn(inVertical)">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9" grpId="0" animBg="1"/>
      <p:bldP spid="15" grpId="0" animBg="1"/>
      <p:bldP spid="19"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sp>
        <p:nvSpPr>
          <p:cNvPr id="20" name="Rectangle 19"/>
          <p:cNvSpPr/>
          <p:nvPr/>
        </p:nvSpPr>
        <p:spPr>
          <a:xfrm>
            <a:off x="609596" y="1901373"/>
            <a:ext cx="5602517" cy="4673600"/>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571500" indent="-571500" algn="just">
              <a:buFont typeface="Wingdings" pitchFamily="2" charset="2"/>
              <a:buChar char="Ø"/>
            </a:pPr>
            <a:r>
              <a:rPr lang="vi-VN" sz="3300" i="1">
                <a:solidFill>
                  <a:srgbClr val="C00000"/>
                </a:solidFill>
                <a:latin typeface="+mj-lt"/>
              </a:rPr>
              <a:t>Trước khi kết bạn với những người mới cần tìm hiểu về người bạn đó một cách kĩ càng. </a:t>
            </a:r>
            <a:endParaRPr lang="en-US" sz="3300" i="1">
              <a:solidFill>
                <a:srgbClr val="C00000"/>
              </a:solidFill>
              <a:latin typeface="+mj-lt"/>
            </a:endParaRPr>
          </a:p>
          <a:p>
            <a:pPr marL="571500" indent="-571500" algn="just">
              <a:buFont typeface="Wingdings" pitchFamily="2" charset="2"/>
              <a:buChar char="Ø"/>
            </a:pPr>
            <a:r>
              <a:rPr lang="vi-VN" sz="3300" i="1">
                <a:solidFill>
                  <a:srgbClr val="C00000"/>
                </a:solidFill>
                <a:latin typeface="+mj-lt"/>
              </a:rPr>
              <a:t>M nên có thêm thời gian và hỏi thêm thông tin của bạn đó trước khi cho số điện thoại và tài khoản mạng xã hội để kết bạn.</a:t>
            </a:r>
          </a:p>
        </p:txBody>
      </p:sp>
      <p:sp>
        <p:nvSpPr>
          <p:cNvPr id="19" name="Rounded Rectangle 18"/>
          <p:cNvSpPr/>
          <p:nvPr/>
        </p:nvSpPr>
        <p:spPr>
          <a:xfrm>
            <a:off x="1236797" y="998357"/>
            <a:ext cx="4075426"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itchFamily="18" charset="0"/>
                <a:cs typeface="Times New Roman" pitchFamily="18" charset="0"/>
              </a:rPr>
              <a:t>Tình huống 1</a:t>
            </a:r>
          </a:p>
        </p:txBody>
      </p:sp>
      <p:sp>
        <p:nvSpPr>
          <p:cNvPr id="5" name="Rectangle 4"/>
          <p:cNvSpPr/>
          <p:nvPr/>
        </p:nvSpPr>
        <p:spPr>
          <a:xfrm>
            <a:off x="6364513" y="1901373"/>
            <a:ext cx="5602517" cy="4673600"/>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571500" indent="-571500" algn="just">
              <a:buFont typeface="Wingdings" pitchFamily="2" charset="2"/>
              <a:buChar char="Ø"/>
            </a:pPr>
            <a:r>
              <a:rPr lang="vi-VN" sz="3300" i="1">
                <a:solidFill>
                  <a:srgbClr val="002060"/>
                </a:solidFill>
                <a:latin typeface="+mj-lt"/>
              </a:rPr>
              <a:t>N cần sử dụng những lời nhận xét, bình luận khách quan, đúng sự thật, không nên nghe các bạn lôi kéo vào việc đưa ra thông tin, bình luận sai sự thật. </a:t>
            </a:r>
            <a:endParaRPr lang="en-US" sz="3300" i="1">
              <a:solidFill>
                <a:srgbClr val="002060"/>
              </a:solidFill>
              <a:latin typeface="+mj-lt"/>
            </a:endParaRPr>
          </a:p>
          <a:p>
            <a:pPr marL="571500" indent="-571500" algn="just">
              <a:buFont typeface="Wingdings" pitchFamily="2" charset="2"/>
              <a:buChar char="Ø"/>
            </a:pPr>
            <a:r>
              <a:rPr lang="vi-VN" sz="3300" i="1">
                <a:solidFill>
                  <a:srgbClr val="002060"/>
                </a:solidFill>
                <a:latin typeface="+mj-lt"/>
              </a:rPr>
              <a:t>N nên giải thích hậu quả và khuyên các bạn không nên có những hành vi như vậy</a:t>
            </a:r>
            <a:r>
              <a:rPr lang="en-US" sz="3300" i="1">
                <a:solidFill>
                  <a:srgbClr val="002060"/>
                </a:solidFill>
                <a:latin typeface="+mj-lt"/>
              </a:rPr>
              <a:t>.</a:t>
            </a:r>
            <a:endParaRPr lang="vi-VN" sz="3300" i="1">
              <a:solidFill>
                <a:srgbClr val="002060"/>
              </a:solidFill>
              <a:latin typeface="+mj-lt"/>
            </a:endParaRPr>
          </a:p>
        </p:txBody>
      </p:sp>
      <p:sp>
        <p:nvSpPr>
          <p:cNvPr id="6" name="Rounded Rectangle 5"/>
          <p:cNvSpPr/>
          <p:nvPr/>
        </p:nvSpPr>
        <p:spPr>
          <a:xfrm>
            <a:off x="6991714" y="998357"/>
            <a:ext cx="4075426"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itchFamily="18" charset="0"/>
                <a:cs typeface="Times New Roman" pitchFamily="18" charset="0"/>
              </a:rPr>
              <a:t>Tình huống 2</a:t>
            </a:r>
          </a:p>
        </p:txBody>
      </p:sp>
    </p:spTree>
    <p:extLst>
      <p:ext uri="{BB962C8B-B14F-4D97-AF65-F5344CB8AC3E}">
        <p14:creationId xmlns:p14="http://schemas.microsoft.com/office/powerpoint/2010/main" val="60923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Effect transition="in" filter="barn(inVertical)">
                                      <p:cBhvr>
                                        <p:cTn id="15" dur="500"/>
                                        <p:tgtEl>
                                          <p:spTgt spid="2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
                                            <p:txEl>
                                              <p:pRg st="1" end="1"/>
                                            </p:txEl>
                                          </p:spTgt>
                                        </p:tgtEl>
                                        <p:attrNameLst>
                                          <p:attrName>style.visibility</p:attrName>
                                        </p:attrNameLst>
                                      </p:cBhvr>
                                      <p:to>
                                        <p:strVal val="visible"/>
                                      </p:to>
                                    </p:set>
                                    <p:animEffect transition="in" filter="barn(inVertical)">
                                      <p:cBhvr>
                                        <p:cTn id="20" dur="500"/>
                                        <p:tgtEl>
                                          <p:spTgt spid="2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barn(inVertical)">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barn(inVertical)">
                                      <p:cBhvr>
                                        <p:cTn id="3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HOẠT ĐỘNG 2</a:t>
            </a:r>
            <a:endParaRPr lang="en-US" sz="2600" b="1" dirty="0">
              <a:solidFill>
                <a:srgbClr val="0000CC"/>
              </a:solidFill>
              <a:latin typeface="Times New Roman" pitchFamily="18" charset="0"/>
              <a:cs typeface="Times New Roman" pitchFamily="18" charset="0"/>
            </a:endParaRPr>
          </a:p>
        </p:txBody>
      </p:sp>
      <p:grpSp>
        <p:nvGrpSpPr>
          <p:cNvPr id="11" name="组合 36"/>
          <p:cNvGrpSpPr>
            <a:grpSpLocks/>
          </p:cNvGrpSpPr>
          <p:nvPr/>
        </p:nvGrpSpPr>
        <p:grpSpPr bwMode="auto">
          <a:xfrm>
            <a:off x="706125" y="1217824"/>
            <a:ext cx="1408923" cy="4776681"/>
            <a:chOff x="1295400" y="2786058"/>
            <a:chExt cx="1753450" cy="1751017"/>
          </a:xfrm>
        </p:grpSpPr>
        <p:grpSp>
          <p:nvGrpSpPr>
            <p:cNvPr id="12" name="Group 6"/>
            <p:cNvGrpSpPr>
              <a:grpSpLocks/>
            </p:cNvGrpSpPr>
            <p:nvPr/>
          </p:nvGrpSpPr>
          <p:grpSpPr bwMode="auto">
            <a:xfrm>
              <a:off x="1295400" y="2786058"/>
              <a:ext cx="1753450" cy="1751017"/>
              <a:chOff x="1823" y="2371"/>
              <a:chExt cx="1801" cy="1801"/>
            </a:xfrm>
          </p:grpSpPr>
          <p:sp>
            <p:nvSpPr>
              <p:cNvPr id="14"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21"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13" name="Text Box 9"/>
            <p:cNvSpPr txBox="1">
              <a:spLocks noChangeArrowheads="1"/>
            </p:cNvSpPr>
            <p:nvPr/>
          </p:nvSpPr>
          <p:spPr bwMode="auto">
            <a:xfrm>
              <a:off x="1422930" y="3013363"/>
              <a:ext cx="1475415" cy="1199156"/>
            </a:xfrm>
            <a:prstGeom prst="rect">
              <a:avLst/>
            </a:prstGeom>
            <a:noFill/>
            <a:ln w="9525">
              <a:noFill/>
              <a:miter lim="800000"/>
              <a:headEnd/>
              <a:tailEnd/>
            </a:ln>
          </p:spPr>
          <p:txBody>
            <a:bodyPr anchor="ctr"/>
            <a:lstStyle/>
            <a:p>
              <a:pPr algn="ctr"/>
              <a:r>
                <a:rPr lang="en-US" altLang="zh-CN" sz="3500" b="1">
                  <a:solidFill>
                    <a:srgbClr val="FF0000"/>
                  </a:solidFill>
                  <a:latin typeface="Times New Roman" pitchFamily="18" charset="0"/>
                  <a:ea typeface="微软雅黑" pitchFamily="34" charset="-122"/>
                  <a:cs typeface="Times New Roman" pitchFamily="18" charset="0"/>
                </a:rPr>
                <a:t>Chia sẻ </a:t>
              </a:r>
            </a:p>
            <a:p>
              <a:pPr algn="ctr"/>
              <a:r>
                <a:rPr lang="en-US" altLang="zh-CN" sz="3500" b="1">
                  <a:solidFill>
                    <a:srgbClr val="FF0000"/>
                  </a:solidFill>
                  <a:latin typeface="Times New Roman" pitchFamily="18" charset="0"/>
                  <a:ea typeface="微软雅黑" pitchFamily="34" charset="-122"/>
                  <a:cs typeface="Times New Roman" pitchFamily="18" charset="0"/>
                </a:rPr>
                <a:t>cá </a:t>
              </a:r>
            </a:p>
            <a:p>
              <a:pPr algn="ctr"/>
              <a:r>
                <a:rPr lang="en-US" altLang="zh-CN" sz="3500" b="1">
                  <a:solidFill>
                    <a:srgbClr val="FF0000"/>
                  </a:solidFill>
                  <a:latin typeface="Times New Roman" pitchFamily="18" charset="0"/>
                  <a:ea typeface="微软雅黑" pitchFamily="34" charset="-122"/>
                  <a:cs typeface="Times New Roman" pitchFamily="18" charset="0"/>
                </a:rPr>
                <a:t>nhân</a:t>
              </a:r>
              <a:endParaRPr lang="zh-CN" altLang="en-US" sz="3500" b="1" dirty="0">
                <a:solidFill>
                  <a:srgbClr val="FF0000"/>
                </a:solidFill>
                <a:latin typeface="Times New Roman" pitchFamily="18" charset="0"/>
                <a:ea typeface="微软雅黑" pitchFamily="34" charset="-122"/>
                <a:cs typeface="Times New Roman" pitchFamily="18" charset="0"/>
              </a:endParaRPr>
            </a:p>
          </p:txBody>
        </p:sp>
      </p:gr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132247" y="2213426"/>
            <a:ext cx="2599418" cy="3055257"/>
          </a:xfrm>
          <a:prstGeom prst="rect">
            <a:avLst/>
          </a:prstGeom>
        </p:spPr>
      </p:pic>
      <p:sp>
        <p:nvSpPr>
          <p:cNvPr id="24" name="Cloud Callout 15">
            <a:extLst>
              <a:ext uri="{FF2B5EF4-FFF2-40B4-BE49-F238E27FC236}">
                <a16:creationId xmlns:a16="http://schemas.microsoft.com/office/drawing/2014/main" id="{5BE95668-11B8-4B85-A70B-D8E27EE7CA2B}"/>
              </a:ext>
            </a:extLst>
          </p:cNvPr>
          <p:cNvSpPr/>
          <p:nvPr/>
        </p:nvSpPr>
        <p:spPr>
          <a:xfrm rot="21240188">
            <a:off x="6465455" y="1107945"/>
            <a:ext cx="5535576" cy="3969634"/>
          </a:xfrm>
          <a:prstGeom prst="cloudCallout">
            <a:avLst>
              <a:gd name="adj1" fmla="val -78679"/>
              <a:gd name="adj2" fmla="val 3249"/>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endParaRPr kumimoji="0" lang="en-US" sz="3200" b="1" i="1"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sp>
        <p:nvSpPr>
          <p:cNvPr id="25" name="Rectangle 24"/>
          <p:cNvSpPr/>
          <p:nvPr/>
        </p:nvSpPr>
        <p:spPr>
          <a:xfrm rot="20755567">
            <a:off x="6826438" y="1812141"/>
            <a:ext cx="4774811" cy="2554545"/>
          </a:xfrm>
          <a:prstGeom prst="rect">
            <a:avLst/>
          </a:prstGeom>
          <a:noFill/>
          <a:ln>
            <a:noFill/>
          </a:ln>
        </p:spPr>
        <p:txBody>
          <a:bodyPr wrap="square">
            <a:spAutoFit/>
          </a:bodyPr>
          <a:lstStyle/>
          <a:p>
            <a:pPr algn="ctr"/>
            <a:r>
              <a:rPr lang="en-US" sz="3200" i="1">
                <a:solidFill>
                  <a:srgbClr val="002060"/>
                </a:solidFill>
                <a:latin typeface="Times New Roman" pitchFamily="18" charset="0"/>
                <a:cs typeface="Times New Roman" pitchFamily="18" charset="0"/>
              </a:rPr>
              <a:t>Em hãy </a:t>
            </a:r>
            <a:r>
              <a:rPr lang="vi-VN" sz="3200" i="1">
                <a:solidFill>
                  <a:srgbClr val="002060"/>
                </a:solidFill>
                <a:latin typeface="Times New Roman" pitchFamily="18" charset="0"/>
                <a:cs typeface="Times New Roman" pitchFamily="18" charset="0"/>
              </a:rPr>
              <a:t>chia sẻ bài học bản thân rút ra từ việc làm chủ và kiểm soát các mối quan hệ với các bạn ở trường và qua mạng xã hội.</a:t>
            </a:r>
            <a:endParaRPr lang="en-US" sz="3200" i="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848798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9000"/>
            <a:lum/>
          </a:blip>
          <a:srcRect/>
          <a:stretch>
            <a:fillRect l="-4000" r="-4000"/>
          </a:stretch>
        </a:blipFill>
        <a:effectLst/>
      </p:bgPr>
    </p:bg>
    <p:spTree>
      <p:nvGrpSpPr>
        <p:cNvPr id="1" name=""/>
        <p:cNvGrpSpPr/>
        <p:nvPr/>
      </p:nvGrpSpPr>
      <p:grpSpPr>
        <a:xfrm>
          <a:off x="0" y="0"/>
          <a:ext cx="0" cy="0"/>
          <a:chOff x="0" y="0"/>
          <a:chExt cx="0" cy="0"/>
        </a:xfrm>
      </p:grpSpPr>
      <p:sp>
        <p:nvSpPr>
          <p:cNvPr id="6" name="TextBox 5"/>
          <p:cNvSpPr txBox="1"/>
          <p:nvPr/>
        </p:nvSpPr>
        <p:spPr>
          <a:xfrm>
            <a:off x="4702632" y="391886"/>
            <a:ext cx="6386283" cy="3046988"/>
          </a:xfrm>
          <a:prstGeom prst="rect">
            <a:avLst/>
          </a:prstGeom>
          <a:noFill/>
        </p:spPr>
        <p:txBody>
          <a:bodyPr wrap="square" rtlCol="0">
            <a:spAutoFit/>
          </a:bodyPr>
          <a:lstStyle/>
          <a:p>
            <a:pPr marL="182880" algn="ctr"/>
            <a:r>
              <a:rPr lang="en-US" sz="4800" b="1">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rPr>
              <a:t>NHIỆM VỤ 3</a:t>
            </a:r>
          </a:p>
          <a:p>
            <a:pPr marL="182880" algn="ctr"/>
            <a:r>
              <a:rPr lang="vi-VN" sz="4800" b="1">
                <a:solidFill>
                  <a:srgbClr val="002060"/>
                </a:solidFill>
                <a:latin typeface="Times New Roman" pitchFamily="18" charset="0"/>
                <a:cs typeface="Times New Roman" pitchFamily="18" charset="0"/>
              </a:rPr>
              <a:t>PHÁT TRIỂN MỐI QUAN HỆ TỐT ĐẸP VỚI </a:t>
            </a:r>
            <a:r>
              <a:rPr lang="en-US" sz="4800" b="1">
                <a:solidFill>
                  <a:srgbClr val="002060"/>
                </a:solidFill>
                <a:latin typeface="Times New Roman" pitchFamily="18" charset="0"/>
                <a:cs typeface="Times New Roman" pitchFamily="18" charset="0"/>
              </a:rPr>
              <a:t>CÁC BẠN</a:t>
            </a:r>
            <a:endParaRPr lang="en-US" sz="4800" b="1">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281424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grpSp>
        <p:nvGrpSpPr>
          <p:cNvPr id="27" name="Group 26"/>
          <p:cNvGrpSpPr/>
          <p:nvPr/>
        </p:nvGrpSpPr>
        <p:grpSpPr>
          <a:xfrm>
            <a:off x="5274708" y="999599"/>
            <a:ext cx="5917250" cy="2783911"/>
            <a:chOff x="3596019" y="-415882"/>
            <a:chExt cx="5525909" cy="5496630"/>
          </a:xfrm>
        </p:grpSpPr>
        <p:pic>
          <p:nvPicPr>
            <p:cNvPr id="28" name="Picture 27">
              <a:extLst>
                <a:ext uri="{FF2B5EF4-FFF2-40B4-BE49-F238E27FC236}">
                  <a16:creationId xmlns:a16="http://schemas.microsoft.com/office/drawing/2014/main"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6019" y="-415882"/>
              <a:ext cx="5525909" cy="5496630"/>
            </a:xfrm>
            <a:prstGeom prst="rect">
              <a:avLst/>
            </a:prstGeom>
          </p:spPr>
        </p:pic>
        <p:sp>
          <p:nvSpPr>
            <p:cNvPr id="29" name="TextBox 28">
              <a:extLst>
                <a:ext uri="{FF2B5EF4-FFF2-40B4-BE49-F238E27FC236}">
                  <a16:creationId xmlns:a16="http://schemas.microsoft.com/office/drawing/2014/main" id="{23E28E47-60F9-423C-B866-1FA8E553999F}"/>
                </a:ext>
              </a:extLst>
            </p:cNvPr>
            <p:cNvSpPr txBox="1"/>
            <p:nvPr/>
          </p:nvSpPr>
          <p:spPr>
            <a:xfrm>
              <a:off x="4005219" y="559120"/>
              <a:ext cx="4550933" cy="1192842"/>
            </a:xfrm>
            <a:prstGeom prst="rect">
              <a:avLst/>
            </a:prstGeom>
            <a:noFill/>
          </p:spPr>
          <p:txBody>
            <a:bodyPr wrap="square" rtlCol="0">
              <a:spAutoFit/>
            </a:bodyPr>
            <a:lstStyle/>
            <a:p>
              <a:pPr algn="ctr">
                <a:lnSpc>
                  <a:spcPct val="150000"/>
                </a:lnSpc>
                <a:defRPr/>
              </a:pPr>
              <a:endParaRPr lang="en-US" sz="3200" b="1">
                <a:solidFill>
                  <a:srgbClr val="FF0000"/>
                </a:solidFill>
                <a:latin typeface="Times New Roman" pitchFamily="18" charset="0"/>
                <a:cs typeface="Times New Roman" pitchFamily="18" charset="0"/>
              </a:endParaRPr>
            </a:p>
          </p:txBody>
        </p:sp>
        <p:sp>
          <p:nvSpPr>
            <p:cNvPr id="35" name="6-Point Star 34"/>
            <p:cNvSpPr/>
            <p:nvPr/>
          </p:nvSpPr>
          <p:spPr>
            <a:xfrm>
              <a:off x="6089707" y="-107547"/>
              <a:ext cx="688308" cy="815413"/>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4052" y="3909486"/>
            <a:ext cx="2820533" cy="2118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descr="http://thquangtrung.hoankiem.edu.vn/upload/29321/fck/files/5(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422" y="1349448"/>
            <a:ext cx="3033163" cy="21448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809854" y="1606724"/>
            <a:ext cx="4846958" cy="1654748"/>
          </a:xfrm>
          <a:prstGeom prst="rect">
            <a:avLst/>
          </a:prstGeom>
        </p:spPr>
        <p:txBody>
          <a:bodyPr wrap="square">
            <a:spAutoFit/>
          </a:bodyPr>
          <a:lstStyle/>
          <a:p>
            <a:pPr algn="ctr">
              <a:lnSpc>
                <a:spcPct val="150000"/>
              </a:lnSpc>
            </a:pPr>
            <a:r>
              <a:rPr lang="en-US" sz="3600" b="1">
                <a:solidFill>
                  <a:srgbClr val="C00000"/>
                </a:solidFill>
                <a:latin typeface="Times New Roman" pitchFamily="18" charset="0"/>
                <a:cs typeface="Times New Roman" pitchFamily="18" charset="0"/>
              </a:rPr>
              <a:t>Thực hiện các nhiệm vụ sau đây</a:t>
            </a:r>
          </a:p>
        </p:txBody>
      </p:sp>
      <p:grpSp>
        <p:nvGrpSpPr>
          <p:cNvPr id="14" name="Group 6"/>
          <p:cNvGrpSpPr>
            <a:grpSpLocks/>
          </p:cNvGrpSpPr>
          <p:nvPr/>
        </p:nvGrpSpPr>
        <p:grpSpPr bwMode="auto">
          <a:xfrm>
            <a:off x="5872138" y="3771196"/>
            <a:ext cx="4722390" cy="2942626"/>
            <a:chOff x="1823" y="2371"/>
            <a:chExt cx="1801" cy="1801"/>
          </a:xfrm>
        </p:grpSpPr>
        <p:sp>
          <p:nvSpPr>
            <p:cNvPr id="16" name="Oval 7"/>
            <p:cNvSpPr>
              <a:spLocks noChangeArrowheads="1"/>
            </p:cNvSpPr>
            <p:nvPr/>
          </p:nvSpPr>
          <p:spPr bwMode="auto">
            <a:xfrm>
              <a:off x="1823" y="2371"/>
              <a:ext cx="1801" cy="1801"/>
            </a:xfrm>
            <a:prstGeom prst="ellipse">
              <a:avLst/>
            </a:prstGeom>
            <a:solidFill>
              <a:srgbClr val="17A81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17" name="Oval 8"/>
            <p:cNvSpPr>
              <a:spLocks noChangeArrowheads="1"/>
            </p:cNvSpPr>
            <p:nvPr/>
          </p:nvSpPr>
          <p:spPr bwMode="auto">
            <a:xfrm>
              <a:off x="1946" y="2493"/>
              <a:ext cx="1556" cy="1556"/>
            </a:xfrm>
            <a:prstGeom prst="ellipse">
              <a:avLst/>
            </a:prstGeom>
            <a:solidFill>
              <a:schemeClr val="accent1">
                <a:lumMod val="20000"/>
                <a:lumOff val="80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18" name="Text Box 9"/>
          <p:cNvSpPr txBox="1">
            <a:spLocks noChangeArrowheads="1"/>
          </p:cNvSpPr>
          <p:nvPr/>
        </p:nvSpPr>
        <p:spPr bwMode="auto">
          <a:xfrm>
            <a:off x="6100480" y="4746460"/>
            <a:ext cx="4098039" cy="992097"/>
          </a:xfrm>
          <a:prstGeom prst="rect">
            <a:avLst/>
          </a:prstGeom>
          <a:noFill/>
          <a:ln w="9525">
            <a:noFill/>
            <a:miter lim="800000"/>
            <a:headEnd/>
            <a:tailEnd/>
          </a:ln>
        </p:spPr>
        <p:txBody>
          <a:bodyPr anchor="ctr"/>
          <a:lstStyle/>
          <a:p>
            <a:pPr algn="ctr"/>
            <a:r>
              <a:rPr lang="en-US" sz="3500" b="1">
                <a:solidFill>
                  <a:srgbClr val="002060"/>
                </a:solidFill>
                <a:latin typeface="Times New Roman" pitchFamily="18" charset="0"/>
                <a:cs typeface="Times New Roman" pitchFamily="18" charset="0"/>
              </a:rPr>
              <a:t>Em hãy nêu </a:t>
            </a:r>
          </a:p>
          <a:p>
            <a:pPr algn="ctr"/>
            <a:r>
              <a:rPr lang="en-US" sz="3500" b="1">
                <a:solidFill>
                  <a:srgbClr val="002060"/>
                </a:solidFill>
                <a:latin typeface="Times New Roman" pitchFamily="18" charset="0"/>
                <a:cs typeface="Times New Roman" pitchFamily="18" charset="0"/>
              </a:rPr>
              <a:t>những cách phát triển mối quan hệ với các bạn</a:t>
            </a:r>
            <a:endParaRPr lang="zh-CN" altLang="en-US" sz="3500" b="1" dirty="0">
              <a:solidFill>
                <a:srgbClr val="002060"/>
              </a:solidFill>
              <a:latin typeface="Times New Roman" pitchFamily="18" charset="0"/>
              <a:ea typeface="微软雅黑" pitchFamily="34" charset="-122"/>
              <a:cs typeface="Times New Roman" pitchFamily="18" charset="0"/>
            </a:endParaRPr>
          </a:p>
        </p:txBody>
      </p:sp>
    </p:spTree>
    <p:extLst>
      <p:ext uri="{BB962C8B-B14F-4D97-AF65-F5344CB8AC3E}">
        <p14:creationId xmlns:p14="http://schemas.microsoft.com/office/powerpoint/2010/main" val="3599526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ircle(in)">
                                      <p:cBhvr>
                                        <p:cTn id="7" dur="2000"/>
                                        <p:tgtEl>
                                          <p:spTgt spid="37"/>
                                        </p:tgtEl>
                                      </p:cBhvr>
                                    </p:animEffect>
                                  </p:childTnLst>
                                </p:cTn>
                              </p:par>
                              <p:par>
                                <p:cTn id="8" presetID="6" presetClass="entr" presetSubtype="16"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circle(in)">
                                      <p:cBhvr>
                                        <p:cTn id="10" dur="20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pic>
        <p:nvPicPr>
          <p:cNvPr id="20" name="Picture 19">
            <a:extLst>
              <a:ext uri="{FF2B5EF4-FFF2-40B4-BE49-F238E27FC236}">
                <a16:creationId xmlns:a16="http://schemas.microsoft.com/office/drawing/2014/main"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281" y="850526"/>
            <a:ext cx="10931791" cy="934732"/>
          </a:xfrm>
          <a:prstGeom prst="rect">
            <a:avLst/>
          </a:prstGeom>
        </p:spPr>
      </p:pic>
      <p:sp>
        <p:nvSpPr>
          <p:cNvPr id="21" name="TextBox 20">
            <a:extLst>
              <a:ext uri="{FF2B5EF4-FFF2-40B4-BE49-F238E27FC236}">
                <a16:creationId xmlns:a16="http://schemas.microsoft.com/office/drawing/2014/main" id="{23E28E47-60F9-423C-B866-1FA8E553999F}"/>
              </a:ext>
            </a:extLst>
          </p:cNvPr>
          <p:cNvSpPr txBox="1"/>
          <p:nvPr/>
        </p:nvSpPr>
        <p:spPr>
          <a:xfrm>
            <a:off x="1633928" y="980151"/>
            <a:ext cx="9368802" cy="615553"/>
          </a:xfrm>
          <a:prstGeom prst="rect">
            <a:avLst/>
          </a:prstGeom>
          <a:noFill/>
        </p:spPr>
        <p:txBody>
          <a:bodyPr wrap="square" rtlCol="0">
            <a:spAutoFit/>
          </a:bodyPr>
          <a:lstStyle/>
          <a:p>
            <a:pPr lvl="0" algn="ctr">
              <a:defRPr/>
            </a:pPr>
            <a:r>
              <a:rPr lang="vi-VN" sz="3400" b="1">
                <a:solidFill>
                  <a:srgbClr val="FF0000"/>
                </a:solidFill>
                <a:latin typeface="Times New Roman" pitchFamily="18" charset="0"/>
                <a:cs typeface="Times New Roman" pitchFamily="18" charset="0"/>
              </a:rPr>
              <a:t>Những </a:t>
            </a:r>
            <a:r>
              <a:rPr lang="en-US" sz="3400" b="1">
                <a:solidFill>
                  <a:srgbClr val="FF0000"/>
                </a:solidFill>
                <a:latin typeface="Times New Roman" pitchFamily="18" charset="0"/>
                <a:cs typeface="Times New Roman" pitchFamily="18" charset="0"/>
              </a:rPr>
              <a:t>cách </a:t>
            </a:r>
            <a:r>
              <a:rPr lang="vi-VN" sz="3400" b="1">
                <a:solidFill>
                  <a:srgbClr val="FF0000"/>
                </a:solidFill>
                <a:latin typeface="Times New Roman" pitchFamily="18" charset="0"/>
                <a:cs typeface="Times New Roman" pitchFamily="18" charset="0"/>
              </a:rPr>
              <a:t>phát triển mối quan hệ với các bạn</a:t>
            </a:r>
          </a:p>
        </p:txBody>
      </p:sp>
      <p:sp>
        <p:nvSpPr>
          <p:cNvPr id="25" name="Rectangle 24"/>
          <p:cNvSpPr/>
          <p:nvPr/>
        </p:nvSpPr>
        <p:spPr>
          <a:xfrm>
            <a:off x="7306251" y="3075793"/>
            <a:ext cx="4775821" cy="952781"/>
          </a:xfrm>
          <a:prstGeom prst="rect">
            <a:avLst/>
          </a:prstGeom>
          <a:solidFill>
            <a:srgbClr val="EFF5FB"/>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Tôn trọng sự khác biệt của mỗi người</a:t>
            </a:r>
            <a:endParaRPr lang="en-US" sz="2400" b="1">
              <a:solidFill>
                <a:srgbClr val="002060"/>
              </a:solidFill>
              <a:latin typeface="Times New Roman" pitchFamily="18" charset="0"/>
              <a:cs typeface="Times New Roman" pitchFamily="18" charset="0"/>
            </a:endParaRPr>
          </a:p>
        </p:txBody>
      </p:sp>
      <p:sp>
        <p:nvSpPr>
          <p:cNvPr id="26" name="Rectangle 25"/>
          <p:cNvSpPr/>
          <p:nvPr/>
        </p:nvSpPr>
        <p:spPr>
          <a:xfrm>
            <a:off x="7306251" y="1963096"/>
            <a:ext cx="4747167" cy="870857"/>
          </a:xfrm>
          <a:prstGeom prst="rect">
            <a:avLst/>
          </a:prstGeom>
          <a:solidFill>
            <a:srgbClr val="EFF5FB"/>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Kiểm soát cảm xúc của bản thân trong các tình huống phát sinh</a:t>
            </a:r>
            <a:endParaRPr lang="en-US" sz="2400" b="1">
              <a:solidFill>
                <a:srgbClr val="002060"/>
              </a:solidFill>
              <a:latin typeface="Times New Roman" pitchFamily="18" charset="0"/>
              <a:cs typeface="Times New Roman" pitchFamily="18" charset="0"/>
            </a:endParaRPr>
          </a:p>
        </p:txBody>
      </p:sp>
      <p:sp>
        <p:nvSpPr>
          <p:cNvPr id="28" name="Rectangle 27"/>
          <p:cNvSpPr/>
          <p:nvPr/>
        </p:nvSpPr>
        <p:spPr>
          <a:xfrm>
            <a:off x="7306250" y="4183465"/>
            <a:ext cx="2244149" cy="2224478"/>
          </a:xfrm>
          <a:prstGeom prst="rect">
            <a:avLst/>
          </a:prstGeom>
          <a:solidFill>
            <a:srgbClr val="EFF5FB"/>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Chủ động, thường xuyên duy trì kết nối, liên lạc</a:t>
            </a:r>
            <a:endParaRPr lang="en-US" sz="2400" b="1">
              <a:solidFill>
                <a:srgbClr val="002060"/>
              </a:solidFill>
              <a:latin typeface="Times New Roman" pitchFamily="18" charset="0"/>
              <a:cs typeface="Times New Roman" pitchFamily="18" charset="0"/>
            </a:endParaRPr>
          </a:p>
        </p:txBody>
      </p:sp>
      <p:sp>
        <p:nvSpPr>
          <p:cNvPr id="29" name="Rectangle 28"/>
          <p:cNvSpPr/>
          <p:nvPr/>
        </p:nvSpPr>
        <p:spPr>
          <a:xfrm>
            <a:off x="9679834" y="4183464"/>
            <a:ext cx="2252334" cy="2224479"/>
          </a:xfrm>
          <a:prstGeom prst="rect">
            <a:avLst/>
          </a:prstGeom>
          <a:solidFill>
            <a:srgbClr val="EFF5FB"/>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Lắng nghe và thể hiện sự tương tác một cách cởi mở</a:t>
            </a:r>
            <a:endParaRPr lang="en-US" sz="2400" b="1">
              <a:solidFill>
                <a:srgbClr val="002060"/>
              </a:solidFill>
              <a:latin typeface="Times New Roman" pitchFamily="18" charset="0"/>
              <a:cs typeface="Times New Roman" pitchFamily="18" charset="0"/>
            </a:endParaRPr>
          </a:p>
        </p:txBody>
      </p:sp>
      <p:sp>
        <p:nvSpPr>
          <p:cNvPr id="30" name="Rectangle 29"/>
          <p:cNvSpPr/>
          <p:nvPr/>
        </p:nvSpPr>
        <p:spPr>
          <a:xfrm>
            <a:off x="539908" y="4175690"/>
            <a:ext cx="6514036" cy="1069422"/>
          </a:xfrm>
          <a:prstGeom prst="rect">
            <a:avLst/>
          </a:prstGeom>
          <a:solidFill>
            <a:srgbClr val="EFF5FB"/>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Chân thành, trung thực để mối quan hệ với các bạn có thể bền vững</a:t>
            </a:r>
            <a:endParaRPr lang="en-US" sz="2400" b="1">
              <a:solidFill>
                <a:srgbClr val="002060"/>
              </a:solidFill>
              <a:latin typeface="Times New Roman" pitchFamily="18" charset="0"/>
              <a:cs typeface="Times New Roman" pitchFamily="18" charset="0"/>
            </a:endParaRPr>
          </a:p>
        </p:txBody>
      </p:sp>
      <p:sp>
        <p:nvSpPr>
          <p:cNvPr id="31" name="Rectangle 30"/>
          <p:cNvSpPr/>
          <p:nvPr/>
        </p:nvSpPr>
        <p:spPr>
          <a:xfrm>
            <a:off x="565062" y="3075793"/>
            <a:ext cx="6488882" cy="952781"/>
          </a:xfrm>
          <a:prstGeom prst="rect">
            <a:avLst/>
          </a:prstGeom>
          <a:solidFill>
            <a:srgbClr val="EFF5FB"/>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Bao dung, bỏ qua những việc nhỏ nhặt, không làm tổn thương đến mối quan hệ với các bạn</a:t>
            </a:r>
            <a:endParaRPr lang="en-US" sz="2400" b="1">
              <a:solidFill>
                <a:srgbClr val="002060"/>
              </a:solidFill>
              <a:latin typeface="Times New Roman" pitchFamily="18" charset="0"/>
              <a:cs typeface="Times New Roman" pitchFamily="18" charset="0"/>
            </a:endParaRPr>
          </a:p>
        </p:txBody>
      </p:sp>
      <p:sp>
        <p:nvSpPr>
          <p:cNvPr id="32" name="Rectangle 31"/>
          <p:cNvSpPr/>
          <p:nvPr/>
        </p:nvSpPr>
        <p:spPr>
          <a:xfrm>
            <a:off x="565062" y="1963096"/>
            <a:ext cx="6488882" cy="952781"/>
          </a:xfrm>
          <a:prstGeom prst="rect">
            <a:avLst/>
          </a:prstGeom>
          <a:solidFill>
            <a:srgbClr val="EFF5FB"/>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Hiểu rõ mong muốn của bản thân trước khi xây dựng mối quan hệ với các bạn</a:t>
            </a:r>
            <a:endParaRPr lang="en-US" sz="2400" b="1">
              <a:solidFill>
                <a:srgbClr val="002060"/>
              </a:solidFill>
              <a:latin typeface="Times New Roman" pitchFamily="18" charset="0"/>
              <a:cs typeface="Times New Roman" pitchFamily="18" charset="0"/>
            </a:endParaRPr>
          </a:p>
        </p:txBody>
      </p:sp>
      <p:sp>
        <p:nvSpPr>
          <p:cNvPr id="13" name="Rectangle 12"/>
          <p:cNvSpPr/>
          <p:nvPr/>
        </p:nvSpPr>
        <p:spPr>
          <a:xfrm>
            <a:off x="565058" y="5411950"/>
            <a:ext cx="6488885" cy="995992"/>
          </a:xfrm>
          <a:prstGeom prst="rect">
            <a:avLst/>
          </a:prstGeom>
          <a:solidFill>
            <a:srgbClr val="EFF5FB"/>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Tán thưởng và động viên những thành quả của bạn đúng lúc</a:t>
            </a:r>
            <a:endParaRPr lang="en-US" sz="24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534519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arn(inVertical)">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arn(inVertical)">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arn(inVertical)">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barn(inVertical)">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barn(inVertical)">
                                      <p:cBhvr>
                                        <p:cTn id="5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animBg="1"/>
      <p:bldP spid="26" grpId="0" animBg="1"/>
      <p:bldP spid="28" grpId="0" animBg="1"/>
      <p:bldP spid="29" grpId="0" animBg="1"/>
      <p:bldP spid="30" grpId="0" animBg="1"/>
      <p:bldP spid="31" grpId="0" animBg="1"/>
      <p:bldP spid="3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sp>
        <p:nvSpPr>
          <p:cNvPr id="39" name="Rectangle 38"/>
          <p:cNvSpPr/>
          <p:nvPr/>
        </p:nvSpPr>
        <p:spPr>
          <a:xfrm>
            <a:off x="1296595" y="1106831"/>
            <a:ext cx="3492500" cy="23040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2060"/>
              </a:solidFill>
            </a:endParaRPr>
          </a:p>
        </p:txBody>
      </p:sp>
      <p:grpSp>
        <p:nvGrpSpPr>
          <p:cNvPr id="40" name="Group 30"/>
          <p:cNvGrpSpPr>
            <a:grpSpLocks/>
          </p:cNvGrpSpPr>
          <p:nvPr/>
        </p:nvGrpSpPr>
        <p:grpSpPr bwMode="auto">
          <a:xfrm>
            <a:off x="731724" y="1027307"/>
            <a:ext cx="1951037" cy="541338"/>
            <a:chOff x="500109" y="1538759"/>
            <a:chExt cx="1951512" cy="540542"/>
          </a:xfrm>
        </p:grpSpPr>
        <p:sp>
          <p:nvSpPr>
            <p:cNvPr id="41" name="Trapezoid 4"/>
            <p:cNvSpPr/>
            <p:nvPr/>
          </p:nvSpPr>
          <p:spPr>
            <a:xfrm rot="19186488">
              <a:off x="509636" y="1538759"/>
              <a:ext cx="1679984" cy="540542"/>
            </a:xfrm>
            <a:custGeom>
              <a:avLst/>
              <a:gdLst>
                <a:gd name="connsiteX0" fmla="*/ 0 w 1669653"/>
                <a:gd name="connsiteY0" fmla="*/ 540542 h 540542"/>
                <a:gd name="connsiteX1" fmla="*/ 450969 w 1669653"/>
                <a:gd name="connsiteY1" fmla="*/ 0 h 540542"/>
                <a:gd name="connsiteX2" fmla="*/ 1218684 w 1669653"/>
                <a:gd name="connsiteY2" fmla="*/ 0 h 540542"/>
                <a:gd name="connsiteX3" fmla="*/ 1669653 w 1669653"/>
                <a:gd name="connsiteY3" fmla="*/ 540542 h 540542"/>
                <a:gd name="connsiteX4" fmla="*/ 0 w 1669653"/>
                <a:gd name="connsiteY4" fmla="*/ 540542 h 540542"/>
                <a:gd name="connsiteX0" fmla="*/ 0 w 1669653"/>
                <a:gd name="connsiteY0" fmla="*/ 540542 h 540542"/>
                <a:gd name="connsiteX1" fmla="*/ 450969 w 1669653"/>
                <a:gd name="connsiteY1" fmla="*/ 0 h 540542"/>
                <a:gd name="connsiteX2" fmla="*/ 1043056 w 1669653"/>
                <a:gd name="connsiteY2" fmla="*/ 1153 h 540542"/>
                <a:gd name="connsiteX3" fmla="*/ 1669653 w 1669653"/>
                <a:gd name="connsiteY3" fmla="*/ 540542 h 540542"/>
                <a:gd name="connsiteX4" fmla="*/ 0 w 1669653"/>
                <a:gd name="connsiteY4" fmla="*/ 540542 h 540542"/>
                <a:gd name="connsiteX0" fmla="*/ 0 w 1679722"/>
                <a:gd name="connsiteY0" fmla="*/ 540542 h 540542"/>
                <a:gd name="connsiteX1" fmla="*/ 450969 w 1679722"/>
                <a:gd name="connsiteY1" fmla="*/ 0 h 540542"/>
                <a:gd name="connsiteX2" fmla="*/ 1043056 w 1679722"/>
                <a:gd name="connsiteY2" fmla="*/ 1153 h 540542"/>
                <a:gd name="connsiteX3" fmla="*/ 1679722 w 1679722"/>
                <a:gd name="connsiteY3" fmla="*/ 539701 h 540542"/>
                <a:gd name="connsiteX4" fmla="*/ 0 w 1679722"/>
                <a:gd name="connsiteY4" fmla="*/ 540542 h 540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722" h="540542">
                  <a:moveTo>
                    <a:pt x="0" y="540542"/>
                  </a:moveTo>
                  <a:lnTo>
                    <a:pt x="450969" y="0"/>
                  </a:lnTo>
                  <a:lnTo>
                    <a:pt x="1043056" y="1153"/>
                  </a:lnTo>
                  <a:lnTo>
                    <a:pt x="1679722" y="539701"/>
                  </a:lnTo>
                  <a:lnTo>
                    <a:pt x="0" y="540542"/>
                  </a:lnTo>
                  <a:close/>
                </a:path>
              </a:pathLst>
            </a:custGeom>
            <a:gradFill flip="none" rotWithShape="1">
              <a:gsLst>
                <a:gs pos="0">
                  <a:srgbClr val="1BB3E5">
                    <a:shade val="30000"/>
                    <a:satMod val="115000"/>
                  </a:srgbClr>
                </a:gs>
                <a:gs pos="50000">
                  <a:srgbClr val="1BB3E5">
                    <a:shade val="67500"/>
                    <a:satMod val="115000"/>
                  </a:srgbClr>
                </a:gs>
                <a:gs pos="100000">
                  <a:srgbClr val="1BB3E5">
                    <a:shade val="100000"/>
                    <a:satMod val="115000"/>
                  </a:srgbClr>
                </a:gs>
              </a:gsLst>
              <a:lin ang="162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42" name="Picture 345" descr="shadow_1_m"/>
            <p:cNvPicPr>
              <a:picLocks noChangeAspect="1" noChangeArrowheads="1"/>
            </p:cNvPicPr>
            <p:nvPr/>
          </p:nvPicPr>
          <p:blipFill>
            <a:blip r:embed="rId4">
              <a:extLst>
                <a:ext uri="{28A0092B-C50C-407E-A947-70E740481C1C}">
                  <a14:useLocalDpi xmlns:a14="http://schemas.microsoft.com/office/drawing/2010/main" val="0"/>
                </a:ext>
              </a:extLst>
            </a:blip>
            <a:srcRect t="61411"/>
            <a:stretch>
              <a:fillRect/>
            </a:stretch>
          </p:blipFill>
          <p:spPr bwMode="gray">
            <a:xfrm rot="-2368070">
              <a:off x="747894" y="1666019"/>
              <a:ext cx="726072"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345" descr="shadow_1_m"/>
            <p:cNvPicPr>
              <a:picLocks noChangeAspect="1" noChangeArrowheads="1"/>
            </p:cNvPicPr>
            <p:nvPr/>
          </p:nvPicPr>
          <p:blipFill>
            <a:blip r:embed="rId5">
              <a:extLst>
                <a:ext uri="{28A0092B-C50C-407E-A947-70E740481C1C}">
                  <a14:useLocalDpi xmlns:a14="http://schemas.microsoft.com/office/drawing/2010/main" val="0"/>
                </a:ext>
              </a:extLst>
            </a:blip>
            <a:srcRect t="61411"/>
            <a:stretch>
              <a:fillRect/>
            </a:stretch>
          </p:blipFill>
          <p:spPr bwMode="gray">
            <a:xfrm rot="8395770" flipH="1">
              <a:off x="500109" y="1987563"/>
              <a:ext cx="1951512" cy="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 name="Rectangle 43"/>
          <p:cNvSpPr/>
          <p:nvPr/>
        </p:nvSpPr>
        <p:spPr>
          <a:xfrm>
            <a:off x="8445500" y="1106832"/>
            <a:ext cx="3492500" cy="230402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2060"/>
              </a:solidFill>
            </a:endParaRPr>
          </a:p>
        </p:txBody>
      </p:sp>
      <p:sp>
        <p:nvSpPr>
          <p:cNvPr id="45" name="Rectangle 44"/>
          <p:cNvSpPr/>
          <p:nvPr/>
        </p:nvSpPr>
        <p:spPr>
          <a:xfrm>
            <a:off x="1265604" y="4179211"/>
            <a:ext cx="3492500" cy="255541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46" name="Group 45"/>
          <p:cNvGrpSpPr>
            <a:grpSpLocks/>
          </p:cNvGrpSpPr>
          <p:nvPr/>
        </p:nvGrpSpPr>
        <p:grpSpPr bwMode="auto">
          <a:xfrm>
            <a:off x="7937155" y="989336"/>
            <a:ext cx="1951037" cy="541337"/>
            <a:chOff x="500109" y="1544695"/>
            <a:chExt cx="1951512" cy="540542"/>
          </a:xfrm>
        </p:grpSpPr>
        <p:sp>
          <p:nvSpPr>
            <p:cNvPr id="47" name="Trapezoid 4"/>
            <p:cNvSpPr/>
            <p:nvPr/>
          </p:nvSpPr>
          <p:spPr>
            <a:xfrm rot="19186488">
              <a:off x="509636" y="1544695"/>
              <a:ext cx="1676808" cy="540542"/>
            </a:xfrm>
            <a:custGeom>
              <a:avLst/>
              <a:gdLst>
                <a:gd name="connsiteX0" fmla="*/ 0 w 1669653"/>
                <a:gd name="connsiteY0" fmla="*/ 540542 h 540542"/>
                <a:gd name="connsiteX1" fmla="*/ 450969 w 1669653"/>
                <a:gd name="connsiteY1" fmla="*/ 0 h 540542"/>
                <a:gd name="connsiteX2" fmla="*/ 1218684 w 1669653"/>
                <a:gd name="connsiteY2" fmla="*/ 0 h 540542"/>
                <a:gd name="connsiteX3" fmla="*/ 1669653 w 1669653"/>
                <a:gd name="connsiteY3" fmla="*/ 540542 h 540542"/>
                <a:gd name="connsiteX4" fmla="*/ 0 w 1669653"/>
                <a:gd name="connsiteY4" fmla="*/ 540542 h 540542"/>
                <a:gd name="connsiteX0" fmla="*/ 0 w 1669653"/>
                <a:gd name="connsiteY0" fmla="*/ 540542 h 540542"/>
                <a:gd name="connsiteX1" fmla="*/ 450969 w 1669653"/>
                <a:gd name="connsiteY1" fmla="*/ 0 h 540542"/>
                <a:gd name="connsiteX2" fmla="*/ 1043056 w 1669653"/>
                <a:gd name="connsiteY2" fmla="*/ 1153 h 540542"/>
                <a:gd name="connsiteX3" fmla="*/ 1669653 w 1669653"/>
                <a:gd name="connsiteY3" fmla="*/ 540542 h 540542"/>
                <a:gd name="connsiteX4" fmla="*/ 0 w 1669653"/>
                <a:gd name="connsiteY4" fmla="*/ 540542 h 540542"/>
                <a:gd name="connsiteX0" fmla="*/ 0 w 1676084"/>
                <a:gd name="connsiteY0" fmla="*/ 540542 h 540542"/>
                <a:gd name="connsiteX1" fmla="*/ 450969 w 1676084"/>
                <a:gd name="connsiteY1" fmla="*/ 0 h 540542"/>
                <a:gd name="connsiteX2" fmla="*/ 1043056 w 1676084"/>
                <a:gd name="connsiteY2" fmla="*/ 1153 h 540542"/>
                <a:gd name="connsiteX3" fmla="*/ 1676084 w 1676084"/>
                <a:gd name="connsiteY3" fmla="*/ 536625 h 540542"/>
                <a:gd name="connsiteX4" fmla="*/ 0 w 1676084"/>
                <a:gd name="connsiteY4" fmla="*/ 540542 h 540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084" h="540542">
                  <a:moveTo>
                    <a:pt x="0" y="540542"/>
                  </a:moveTo>
                  <a:lnTo>
                    <a:pt x="450969" y="0"/>
                  </a:lnTo>
                  <a:lnTo>
                    <a:pt x="1043056" y="1153"/>
                  </a:lnTo>
                  <a:lnTo>
                    <a:pt x="1676084" y="536625"/>
                  </a:lnTo>
                  <a:lnTo>
                    <a:pt x="0" y="540542"/>
                  </a:lnTo>
                  <a:close/>
                </a:path>
              </a:pathLst>
            </a:custGeom>
            <a:gradFill flip="none" rotWithShape="1">
              <a:gsLst>
                <a:gs pos="0">
                  <a:srgbClr val="FF9901">
                    <a:shade val="30000"/>
                    <a:satMod val="115000"/>
                  </a:srgbClr>
                </a:gs>
                <a:gs pos="50000">
                  <a:srgbClr val="FF9901">
                    <a:shade val="67500"/>
                    <a:satMod val="115000"/>
                  </a:srgbClr>
                </a:gs>
                <a:gs pos="100000">
                  <a:srgbClr val="FF9901">
                    <a:shade val="100000"/>
                    <a:satMod val="115000"/>
                  </a:srgbClr>
                </a:gs>
              </a:gsLst>
              <a:lin ang="162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48" name="Picture 345" descr="shadow_1_m"/>
            <p:cNvPicPr>
              <a:picLocks noChangeAspect="1" noChangeArrowheads="1"/>
            </p:cNvPicPr>
            <p:nvPr/>
          </p:nvPicPr>
          <p:blipFill>
            <a:blip r:embed="rId4">
              <a:extLst>
                <a:ext uri="{28A0092B-C50C-407E-A947-70E740481C1C}">
                  <a14:useLocalDpi xmlns:a14="http://schemas.microsoft.com/office/drawing/2010/main" val="0"/>
                </a:ext>
              </a:extLst>
            </a:blip>
            <a:srcRect t="61411"/>
            <a:stretch>
              <a:fillRect/>
            </a:stretch>
          </p:blipFill>
          <p:spPr bwMode="gray">
            <a:xfrm rot="-2368070">
              <a:off x="747894" y="1666019"/>
              <a:ext cx="726072"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345" descr="shadow_1_m"/>
            <p:cNvPicPr>
              <a:picLocks noChangeAspect="1" noChangeArrowheads="1"/>
            </p:cNvPicPr>
            <p:nvPr/>
          </p:nvPicPr>
          <p:blipFill>
            <a:blip r:embed="rId5">
              <a:extLst>
                <a:ext uri="{28A0092B-C50C-407E-A947-70E740481C1C}">
                  <a14:useLocalDpi xmlns:a14="http://schemas.microsoft.com/office/drawing/2010/main" val="0"/>
                </a:ext>
              </a:extLst>
            </a:blip>
            <a:srcRect t="61411"/>
            <a:stretch>
              <a:fillRect/>
            </a:stretch>
          </p:blipFill>
          <p:spPr bwMode="gray">
            <a:xfrm rot="8395770" flipH="1">
              <a:off x="500109" y="1987563"/>
              <a:ext cx="1951512" cy="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 name="Group 49"/>
          <p:cNvGrpSpPr>
            <a:grpSpLocks/>
          </p:cNvGrpSpPr>
          <p:nvPr/>
        </p:nvGrpSpPr>
        <p:grpSpPr bwMode="auto">
          <a:xfrm>
            <a:off x="786720" y="4109386"/>
            <a:ext cx="1951037" cy="541337"/>
            <a:chOff x="500109" y="1538263"/>
            <a:chExt cx="1951512" cy="540542"/>
          </a:xfrm>
        </p:grpSpPr>
        <p:sp>
          <p:nvSpPr>
            <p:cNvPr id="51" name="Trapezoid 4"/>
            <p:cNvSpPr/>
            <p:nvPr/>
          </p:nvSpPr>
          <p:spPr>
            <a:xfrm rot="19186488">
              <a:off x="509636" y="1538263"/>
              <a:ext cx="1679984" cy="540542"/>
            </a:xfrm>
            <a:custGeom>
              <a:avLst/>
              <a:gdLst>
                <a:gd name="connsiteX0" fmla="*/ 0 w 1669653"/>
                <a:gd name="connsiteY0" fmla="*/ 540542 h 540542"/>
                <a:gd name="connsiteX1" fmla="*/ 450969 w 1669653"/>
                <a:gd name="connsiteY1" fmla="*/ 0 h 540542"/>
                <a:gd name="connsiteX2" fmla="*/ 1218684 w 1669653"/>
                <a:gd name="connsiteY2" fmla="*/ 0 h 540542"/>
                <a:gd name="connsiteX3" fmla="*/ 1669653 w 1669653"/>
                <a:gd name="connsiteY3" fmla="*/ 540542 h 540542"/>
                <a:gd name="connsiteX4" fmla="*/ 0 w 1669653"/>
                <a:gd name="connsiteY4" fmla="*/ 540542 h 540542"/>
                <a:gd name="connsiteX0" fmla="*/ 0 w 1669653"/>
                <a:gd name="connsiteY0" fmla="*/ 540542 h 540542"/>
                <a:gd name="connsiteX1" fmla="*/ 450969 w 1669653"/>
                <a:gd name="connsiteY1" fmla="*/ 0 h 540542"/>
                <a:gd name="connsiteX2" fmla="*/ 1043056 w 1669653"/>
                <a:gd name="connsiteY2" fmla="*/ 1153 h 540542"/>
                <a:gd name="connsiteX3" fmla="*/ 1669653 w 1669653"/>
                <a:gd name="connsiteY3" fmla="*/ 540542 h 540542"/>
                <a:gd name="connsiteX4" fmla="*/ 0 w 1669653"/>
                <a:gd name="connsiteY4" fmla="*/ 540542 h 540542"/>
                <a:gd name="connsiteX0" fmla="*/ 0 w 1678182"/>
                <a:gd name="connsiteY0" fmla="*/ 540542 h 541519"/>
                <a:gd name="connsiteX1" fmla="*/ 450969 w 1678182"/>
                <a:gd name="connsiteY1" fmla="*/ 0 h 541519"/>
                <a:gd name="connsiteX2" fmla="*/ 1043056 w 1678182"/>
                <a:gd name="connsiteY2" fmla="*/ 1153 h 541519"/>
                <a:gd name="connsiteX3" fmla="*/ 1678182 w 1678182"/>
                <a:gd name="connsiteY3" fmla="*/ 541519 h 541519"/>
                <a:gd name="connsiteX4" fmla="*/ 0 w 1678182"/>
                <a:gd name="connsiteY4" fmla="*/ 540542 h 541519"/>
                <a:gd name="connsiteX0" fmla="*/ 0 w 1681258"/>
                <a:gd name="connsiteY0" fmla="*/ 540542 h 540542"/>
                <a:gd name="connsiteX1" fmla="*/ 450969 w 1681258"/>
                <a:gd name="connsiteY1" fmla="*/ 0 h 540542"/>
                <a:gd name="connsiteX2" fmla="*/ 1043056 w 1681258"/>
                <a:gd name="connsiteY2" fmla="*/ 1153 h 540542"/>
                <a:gd name="connsiteX3" fmla="*/ 1681258 w 1681258"/>
                <a:gd name="connsiteY3" fmla="*/ 537882 h 540542"/>
                <a:gd name="connsiteX4" fmla="*/ 0 w 1681258"/>
                <a:gd name="connsiteY4" fmla="*/ 540542 h 540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258" h="540542">
                  <a:moveTo>
                    <a:pt x="0" y="540542"/>
                  </a:moveTo>
                  <a:lnTo>
                    <a:pt x="450969" y="0"/>
                  </a:lnTo>
                  <a:lnTo>
                    <a:pt x="1043056" y="1153"/>
                  </a:lnTo>
                  <a:lnTo>
                    <a:pt x="1681258" y="537882"/>
                  </a:lnTo>
                  <a:lnTo>
                    <a:pt x="0" y="540542"/>
                  </a:lnTo>
                  <a:close/>
                </a:path>
              </a:pathLst>
            </a:custGeom>
            <a:gradFill flip="none" rotWithShape="1">
              <a:gsLst>
                <a:gs pos="0">
                  <a:srgbClr val="C444BD">
                    <a:shade val="30000"/>
                    <a:satMod val="115000"/>
                  </a:srgbClr>
                </a:gs>
                <a:gs pos="50000">
                  <a:srgbClr val="C444BD">
                    <a:shade val="67500"/>
                    <a:satMod val="115000"/>
                  </a:srgbClr>
                </a:gs>
                <a:gs pos="100000">
                  <a:srgbClr val="C444BD">
                    <a:shade val="100000"/>
                    <a:satMod val="115000"/>
                  </a:srgbClr>
                </a:gs>
              </a:gsLst>
              <a:lin ang="162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2" name="Picture 345" descr="shadow_1_m"/>
            <p:cNvPicPr>
              <a:picLocks noChangeAspect="1" noChangeArrowheads="1"/>
            </p:cNvPicPr>
            <p:nvPr/>
          </p:nvPicPr>
          <p:blipFill>
            <a:blip r:embed="rId4">
              <a:extLst>
                <a:ext uri="{28A0092B-C50C-407E-A947-70E740481C1C}">
                  <a14:useLocalDpi xmlns:a14="http://schemas.microsoft.com/office/drawing/2010/main" val="0"/>
                </a:ext>
              </a:extLst>
            </a:blip>
            <a:srcRect t="61411"/>
            <a:stretch>
              <a:fillRect/>
            </a:stretch>
          </p:blipFill>
          <p:spPr bwMode="gray">
            <a:xfrm rot="-2368070">
              <a:off x="747894" y="1666019"/>
              <a:ext cx="726072"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345" descr="shadow_1_m"/>
            <p:cNvPicPr>
              <a:picLocks noChangeAspect="1" noChangeArrowheads="1"/>
            </p:cNvPicPr>
            <p:nvPr/>
          </p:nvPicPr>
          <p:blipFill>
            <a:blip r:embed="rId5">
              <a:extLst>
                <a:ext uri="{28A0092B-C50C-407E-A947-70E740481C1C}">
                  <a14:useLocalDpi xmlns:a14="http://schemas.microsoft.com/office/drawing/2010/main" val="0"/>
                </a:ext>
              </a:extLst>
            </a:blip>
            <a:srcRect t="61411"/>
            <a:stretch>
              <a:fillRect/>
            </a:stretch>
          </p:blipFill>
          <p:spPr bwMode="gray">
            <a:xfrm rot="8395770" flipH="1">
              <a:off x="500109" y="1987563"/>
              <a:ext cx="1951512" cy="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TextBox 44"/>
          <p:cNvSpPr txBox="1">
            <a:spLocks noChangeArrowheads="1"/>
          </p:cNvSpPr>
          <p:nvPr/>
        </p:nvSpPr>
        <p:spPr bwMode="auto">
          <a:xfrm rot="19199599">
            <a:off x="604724" y="983720"/>
            <a:ext cx="18430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Calibri" pitchFamily="34" charset="0"/>
              </a:defRPr>
            </a:lvl1pPr>
            <a:lvl2pPr marL="742950">
              <a:defRPr sz="2600">
                <a:solidFill>
                  <a:schemeClr val="tx1"/>
                </a:solidFill>
                <a:latin typeface="Calibri" pitchFamily="34" charset="0"/>
              </a:defRPr>
            </a:lvl2pPr>
            <a:lvl3pPr marL="1143000">
              <a:defRPr sz="2400">
                <a:solidFill>
                  <a:schemeClr val="tx1"/>
                </a:solidFill>
                <a:latin typeface="Calibri" pitchFamily="34" charset="0"/>
              </a:defRPr>
            </a:lvl3pPr>
            <a:lvl4pPr marL="1600200">
              <a:defRPr sz="22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eaLnBrk="0" fontAlgn="base" hangingPunct="0">
              <a:spcAft>
                <a:spcPct val="0"/>
              </a:spcAft>
              <a:buClr>
                <a:srgbClr val="40A64C"/>
              </a:buClr>
              <a:buFont typeface="Wingdings 2" pitchFamily="18" charset="2"/>
              <a:defRPr sz="2000">
                <a:solidFill>
                  <a:schemeClr val="tx1"/>
                </a:solidFill>
                <a:latin typeface="Calibri" pitchFamily="34" charset="0"/>
              </a:defRPr>
            </a:lvl6pPr>
            <a:lvl7pPr marL="2971800" indent="-228600" eaLnBrk="0" fontAlgn="base" hangingPunct="0">
              <a:spcAft>
                <a:spcPct val="0"/>
              </a:spcAft>
              <a:buClr>
                <a:srgbClr val="40A64C"/>
              </a:buClr>
              <a:buFont typeface="Wingdings 2" pitchFamily="18" charset="2"/>
              <a:defRPr sz="2000">
                <a:solidFill>
                  <a:schemeClr val="tx1"/>
                </a:solidFill>
                <a:latin typeface="Calibri" pitchFamily="34" charset="0"/>
              </a:defRPr>
            </a:lvl7pPr>
            <a:lvl8pPr marL="3429000" indent="-228600" eaLnBrk="0" fontAlgn="base" hangingPunct="0">
              <a:spcAft>
                <a:spcPct val="0"/>
              </a:spcAft>
              <a:buClr>
                <a:srgbClr val="40A64C"/>
              </a:buClr>
              <a:buFont typeface="Wingdings 2" pitchFamily="18" charset="2"/>
              <a:defRPr sz="2000">
                <a:solidFill>
                  <a:schemeClr val="tx1"/>
                </a:solidFill>
                <a:latin typeface="Calibri" pitchFamily="34" charset="0"/>
              </a:defRPr>
            </a:lvl8pPr>
            <a:lvl9pPr marL="3886200" indent="-228600" eaLnBrk="0" fontAlgn="base" hangingPunct="0">
              <a:spcAft>
                <a:spcPct val="0"/>
              </a:spcAft>
              <a:buClr>
                <a:srgbClr val="40A64C"/>
              </a:buClr>
              <a:buFont typeface="Wingdings 2" pitchFamily="18" charset="2"/>
              <a:defRPr sz="2000">
                <a:solidFill>
                  <a:schemeClr val="tx1"/>
                </a:solidFill>
                <a:latin typeface="Calibri" pitchFamily="34" charset="0"/>
              </a:defRPr>
            </a:lvl9pPr>
          </a:lstStyle>
          <a:p>
            <a:pPr algn="ctr" eaLnBrk="1" hangingPunct="1"/>
            <a:r>
              <a:rPr lang="en-US" altLang="en-US" sz="4000" b="1">
                <a:latin typeface="Arial" charset="0"/>
              </a:rPr>
              <a:t>1,2</a:t>
            </a:r>
            <a:endParaRPr lang="en-US" altLang="en-US" sz="4000" b="1" i="1">
              <a:latin typeface="Arial" charset="0"/>
            </a:endParaRPr>
          </a:p>
        </p:txBody>
      </p:sp>
      <p:sp>
        <p:nvSpPr>
          <p:cNvPr id="55" name="TextBox 45"/>
          <p:cNvSpPr txBox="1">
            <a:spLocks noChangeArrowheads="1"/>
          </p:cNvSpPr>
          <p:nvPr/>
        </p:nvSpPr>
        <p:spPr bwMode="auto">
          <a:xfrm rot="19199599">
            <a:off x="7818092" y="944162"/>
            <a:ext cx="18446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Calibri" pitchFamily="34" charset="0"/>
              </a:defRPr>
            </a:lvl1pPr>
            <a:lvl2pPr marL="742950">
              <a:defRPr sz="2600">
                <a:solidFill>
                  <a:schemeClr val="tx1"/>
                </a:solidFill>
                <a:latin typeface="Calibri" pitchFamily="34" charset="0"/>
              </a:defRPr>
            </a:lvl2pPr>
            <a:lvl3pPr marL="1143000">
              <a:defRPr sz="2400">
                <a:solidFill>
                  <a:schemeClr val="tx1"/>
                </a:solidFill>
                <a:latin typeface="Calibri" pitchFamily="34" charset="0"/>
              </a:defRPr>
            </a:lvl3pPr>
            <a:lvl4pPr marL="1600200">
              <a:defRPr sz="22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eaLnBrk="0" fontAlgn="base" hangingPunct="0">
              <a:spcAft>
                <a:spcPct val="0"/>
              </a:spcAft>
              <a:buClr>
                <a:srgbClr val="40A64C"/>
              </a:buClr>
              <a:buFont typeface="Wingdings 2" pitchFamily="18" charset="2"/>
              <a:defRPr sz="2000">
                <a:solidFill>
                  <a:schemeClr val="tx1"/>
                </a:solidFill>
                <a:latin typeface="Calibri" pitchFamily="34" charset="0"/>
              </a:defRPr>
            </a:lvl6pPr>
            <a:lvl7pPr marL="2971800" indent="-228600" eaLnBrk="0" fontAlgn="base" hangingPunct="0">
              <a:spcAft>
                <a:spcPct val="0"/>
              </a:spcAft>
              <a:buClr>
                <a:srgbClr val="40A64C"/>
              </a:buClr>
              <a:buFont typeface="Wingdings 2" pitchFamily="18" charset="2"/>
              <a:defRPr sz="2000">
                <a:solidFill>
                  <a:schemeClr val="tx1"/>
                </a:solidFill>
                <a:latin typeface="Calibri" pitchFamily="34" charset="0"/>
              </a:defRPr>
            </a:lvl7pPr>
            <a:lvl8pPr marL="3429000" indent="-228600" eaLnBrk="0" fontAlgn="base" hangingPunct="0">
              <a:spcAft>
                <a:spcPct val="0"/>
              </a:spcAft>
              <a:buClr>
                <a:srgbClr val="40A64C"/>
              </a:buClr>
              <a:buFont typeface="Wingdings 2" pitchFamily="18" charset="2"/>
              <a:defRPr sz="2000">
                <a:solidFill>
                  <a:schemeClr val="tx1"/>
                </a:solidFill>
                <a:latin typeface="Calibri" pitchFamily="34" charset="0"/>
              </a:defRPr>
            </a:lvl8pPr>
            <a:lvl9pPr marL="3886200" indent="-228600" eaLnBrk="0" fontAlgn="base" hangingPunct="0">
              <a:spcAft>
                <a:spcPct val="0"/>
              </a:spcAft>
              <a:buClr>
                <a:srgbClr val="40A64C"/>
              </a:buClr>
              <a:buFont typeface="Wingdings 2" pitchFamily="18" charset="2"/>
              <a:defRPr sz="2000">
                <a:solidFill>
                  <a:schemeClr val="tx1"/>
                </a:solidFill>
                <a:latin typeface="Calibri" pitchFamily="34" charset="0"/>
              </a:defRPr>
            </a:lvl9pPr>
          </a:lstStyle>
          <a:p>
            <a:pPr algn="ctr" eaLnBrk="1" hangingPunct="1"/>
            <a:r>
              <a:rPr lang="en-US" altLang="en-US" sz="4000" b="1">
                <a:latin typeface="Arial" charset="0"/>
              </a:rPr>
              <a:t>3,4</a:t>
            </a:r>
            <a:endParaRPr lang="en-US" altLang="en-US" sz="4000" b="1" i="1">
              <a:latin typeface="Arial" charset="0"/>
            </a:endParaRPr>
          </a:p>
        </p:txBody>
      </p:sp>
      <p:sp>
        <p:nvSpPr>
          <p:cNvPr id="56" name="TextBox 46"/>
          <p:cNvSpPr txBox="1">
            <a:spLocks noChangeArrowheads="1"/>
          </p:cNvSpPr>
          <p:nvPr/>
        </p:nvSpPr>
        <p:spPr bwMode="auto">
          <a:xfrm rot="19199599">
            <a:off x="659720" y="4098796"/>
            <a:ext cx="18430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Calibri" pitchFamily="34" charset="0"/>
              </a:defRPr>
            </a:lvl1pPr>
            <a:lvl2pPr marL="742950">
              <a:defRPr sz="2600">
                <a:solidFill>
                  <a:schemeClr val="tx1"/>
                </a:solidFill>
                <a:latin typeface="Calibri" pitchFamily="34" charset="0"/>
              </a:defRPr>
            </a:lvl2pPr>
            <a:lvl3pPr marL="1143000">
              <a:defRPr sz="2400">
                <a:solidFill>
                  <a:schemeClr val="tx1"/>
                </a:solidFill>
                <a:latin typeface="Calibri" pitchFamily="34" charset="0"/>
              </a:defRPr>
            </a:lvl3pPr>
            <a:lvl4pPr marL="1600200">
              <a:defRPr sz="22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eaLnBrk="0" fontAlgn="base" hangingPunct="0">
              <a:spcAft>
                <a:spcPct val="0"/>
              </a:spcAft>
              <a:buClr>
                <a:srgbClr val="40A64C"/>
              </a:buClr>
              <a:buFont typeface="Wingdings 2" pitchFamily="18" charset="2"/>
              <a:defRPr sz="2000">
                <a:solidFill>
                  <a:schemeClr val="tx1"/>
                </a:solidFill>
                <a:latin typeface="Calibri" pitchFamily="34" charset="0"/>
              </a:defRPr>
            </a:lvl6pPr>
            <a:lvl7pPr marL="2971800" indent="-228600" eaLnBrk="0" fontAlgn="base" hangingPunct="0">
              <a:spcAft>
                <a:spcPct val="0"/>
              </a:spcAft>
              <a:buClr>
                <a:srgbClr val="40A64C"/>
              </a:buClr>
              <a:buFont typeface="Wingdings 2" pitchFamily="18" charset="2"/>
              <a:defRPr sz="2000">
                <a:solidFill>
                  <a:schemeClr val="tx1"/>
                </a:solidFill>
                <a:latin typeface="Calibri" pitchFamily="34" charset="0"/>
              </a:defRPr>
            </a:lvl7pPr>
            <a:lvl8pPr marL="3429000" indent="-228600" eaLnBrk="0" fontAlgn="base" hangingPunct="0">
              <a:spcAft>
                <a:spcPct val="0"/>
              </a:spcAft>
              <a:buClr>
                <a:srgbClr val="40A64C"/>
              </a:buClr>
              <a:buFont typeface="Wingdings 2" pitchFamily="18" charset="2"/>
              <a:defRPr sz="2000">
                <a:solidFill>
                  <a:schemeClr val="tx1"/>
                </a:solidFill>
                <a:latin typeface="Calibri" pitchFamily="34" charset="0"/>
              </a:defRPr>
            </a:lvl8pPr>
            <a:lvl9pPr marL="3886200" indent="-228600" eaLnBrk="0" fontAlgn="base" hangingPunct="0">
              <a:spcAft>
                <a:spcPct val="0"/>
              </a:spcAft>
              <a:buClr>
                <a:srgbClr val="40A64C"/>
              </a:buClr>
              <a:buFont typeface="Wingdings 2" pitchFamily="18" charset="2"/>
              <a:defRPr sz="2000">
                <a:solidFill>
                  <a:schemeClr val="tx1"/>
                </a:solidFill>
                <a:latin typeface="Calibri" pitchFamily="34" charset="0"/>
              </a:defRPr>
            </a:lvl9pPr>
          </a:lstStyle>
          <a:p>
            <a:pPr algn="ctr" eaLnBrk="1" hangingPunct="1"/>
            <a:r>
              <a:rPr lang="en-US" altLang="en-US" sz="4000" b="1">
                <a:solidFill>
                  <a:schemeClr val="bg1"/>
                </a:solidFill>
                <a:latin typeface="Arial" charset="0"/>
              </a:rPr>
              <a:t>5,6</a:t>
            </a:r>
            <a:endParaRPr lang="en-US" altLang="en-US" sz="4000" b="1" i="1">
              <a:solidFill>
                <a:schemeClr val="bg1"/>
              </a:solidFill>
              <a:latin typeface="Arial" charset="0"/>
            </a:endParaRPr>
          </a:p>
        </p:txBody>
      </p:sp>
      <p:sp>
        <p:nvSpPr>
          <p:cNvPr id="57" name="Rectangle 56"/>
          <p:cNvSpPr/>
          <p:nvPr/>
        </p:nvSpPr>
        <p:spPr>
          <a:xfrm>
            <a:off x="1353817" y="1428788"/>
            <a:ext cx="3403157" cy="1569660"/>
          </a:xfrm>
          <a:prstGeom prst="rect">
            <a:avLst/>
          </a:prstGeom>
          <a:noFill/>
          <a:ln>
            <a:noFill/>
          </a:ln>
        </p:spPr>
        <p:txBody>
          <a:bodyPr wrap="square">
            <a:spAutoFit/>
          </a:bodyPr>
          <a:lstStyle/>
          <a:p>
            <a:pPr algn="ctr"/>
            <a:r>
              <a:rPr lang="en-US" sz="3200" b="1" i="1">
                <a:solidFill>
                  <a:srgbClr val="002060"/>
                </a:solidFill>
                <a:latin typeface="Times New Roman" pitchFamily="18" charset="0"/>
                <a:cs typeface="Times New Roman" pitchFamily="18" charset="0"/>
              </a:rPr>
              <a:t>Khi bạn thân tức giận vì hiểu lầm mình</a:t>
            </a:r>
            <a:endParaRPr lang="en-US" sz="3200" b="1">
              <a:solidFill>
                <a:srgbClr val="002060"/>
              </a:solidFill>
              <a:latin typeface="Times New Roman" pitchFamily="18" charset="0"/>
              <a:cs typeface="Times New Roman" pitchFamily="18" charset="0"/>
            </a:endParaRPr>
          </a:p>
        </p:txBody>
      </p:sp>
      <p:sp>
        <p:nvSpPr>
          <p:cNvPr id="58" name="Rectangle 57"/>
          <p:cNvSpPr/>
          <p:nvPr/>
        </p:nvSpPr>
        <p:spPr>
          <a:xfrm>
            <a:off x="8592899" y="1470356"/>
            <a:ext cx="3403157" cy="1569660"/>
          </a:xfrm>
          <a:prstGeom prst="rect">
            <a:avLst/>
          </a:prstGeom>
          <a:noFill/>
          <a:ln>
            <a:noFill/>
          </a:ln>
        </p:spPr>
        <p:txBody>
          <a:bodyPr wrap="square">
            <a:spAutoFit/>
          </a:bodyPr>
          <a:lstStyle/>
          <a:p>
            <a:pPr algn="ctr"/>
            <a:r>
              <a:rPr lang="vi-VN" sz="3200" b="1" i="1">
                <a:solidFill>
                  <a:srgbClr val="002060"/>
                </a:solidFill>
                <a:latin typeface="Times New Roman" pitchFamily="18" charset="0"/>
                <a:cs typeface="Times New Roman" pitchFamily="18" charset="0"/>
              </a:rPr>
              <a:t>Khi bạn thân thay đổi nơi ở nên phải chuyển trường</a:t>
            </a:r>
            <a:endParaRPr lang="en-US" sz="3200" b="1">
              <a:solidFill>
                <a:srgbClr val="002060"/>
              </a:solidFill>
              <a:latin typeface="Times New Roman" pitchFamily="18" charset="0"/>
              <a:cs typeface="Times New Roman" pitchFamily="18" charset="0"/>
            </a:endParaRPr>
          </a:p>
        </p:txBody>
      </p:sp>
      <p:sp>
        <p:nvSpPr>
          <p:cNvPr id="59" name="Rectangle 58"/>
          <p:cNvSpPr/>
          <p:nvPr/>
        </p:nvSpPr>
        <p:spPr>
          <a:xfrm>
            <a:off x="1528018" y="4467303"/>
            <a:ext cx="3207441" cy="2062103"/>
          </a:xfrm>
          <a:prstGeom prst="rect">
            <a:avLst/>
          </a:prstGeom>
          <a:noFill/>
          <a:ln>
            <a:noFill/>
          </a:ln>
        </p:spPr>
        <p:txBody>
          <a:bodyPr wrap="square">
            <a:spAutoFit/>
          </a:bodyPr>
          <a:lstStyle/>
          <a:p>
            <a:pPr algn="ctr"/>
            <a:r>
              <a:rPr lang="vi-VN" sz="3200" b="1" i="1">
                <a:solidFill>
                  <a:srgbClr val="002060"/>
                </a:solidFill>
                <a:latin typeface="Times New Roman" pitchFamily="18" charset="0"/>
                <a:cs typeface="Times New Roman" pitchFamily="18" charset="0"/>
              </a:rPr>
              <a:t>Khi mình có mâu thuẫn với nhóm bạn do khác biệt về quan điểm</a:t>
            </a:r>
            <a:endParaRPr lang="en-US" sz="3200" b="1">
              <a:solidFill>
                <a:srgbClr val="002060"/>
              </a:solidFill>
              <a:latin typeface="Times New Roman" pitchFamily="18" charset="0"/>
              <a:cs typeface="Times New Roman" pitchFamily="18" charset="0"/>
            </a:endParaRPr>
          </a:p>
        </p:txBody>
      </p:sp>
      <p:sp>
        <p:nvSpPr>
          <p:cNvPr id="60" name="Rectangle 59"/>
          <p:cNvSpPr/>
          <p:nvPr/>
        </p:nvSpPr>
        <p:spPr>
          <a:xfrm>
            <a:off x="8414509" y="4213202"/>
            <a:ext cx="3492500" cy="252142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800">
              <a:latin typeface="Times New Roman" pitchFamily="18" charset="0"/>
              <a:cs typeface="Times New Roman" pitchFamily="18" charset="0"/>
            </a:endParaRPr>
          </a:p>
        </p:txBody>
      </p:sp>
      <p:grpSp>
        <p:nvGrpSpPr>
          <p:cNvPr id="61" name="Group 35"/>
          <p:cNvGrpSpPr>
            <a:grpSpLocks/>
          </p:cNvGrpSpPr>
          <p:nvPr/>
        </p:nvGrpSpPr>
        <p:grpSpPr bwMode="auto">
          <a:xfrm>
            <a:off x="7935625" y="4143377"/>
            <a:ext cx="1951037" cy="541337"/>
            <a:chOff x="500109" y="1538263"/>
            <a:chExt cx="1951512" cy="540542"/>
          </a:xfrm>
        </p:grpSpPr>
        <p:sp>
          <p:nvSpPr>
            <p:cNvPr id="62" name="Trapezoid 4"/>
            <p:cNvSpPr/>
            <p:nvPr/>
          </p:nvSpPr>
          <p:spPr>
            <a:xfrm rot="19186488">
              <a:off x="509636" y="1538263"/>
              <a:ext cx="1679984" cy="540542"/>
            </a:xfrm>
            <a:custGeom>
              <a:avLst/>
              <a:gdLst>
                <a:gd name="connsiteX0" fmla="*/ 0 w 1669653"/>
                <a:gd name="connsiteY0" fmla="*/ 540542 h 540542"/>
                <a:gd name="connsiteX1" fmla="*/ 450969 w 1669653"/>
                <a:gd name="connsiteY1" fmla="*/ 0 h 540542"/>
                <a:gd name="connsiteX2" fmla="*/ 1218684 w 1669653"/>
                <a:gd name="connsiteY2" fmla="*/ 0 h 540542"/>
                <a:gd name="connsiteX3" fmla="*/ 1669653 w 1669653"/>
                <a:gd name="connsiteY3" fmla="*/ 540542 h 540542"/>
                <a:gd name="connsiteX4" fmla="*/ 0 w 1669653"/>
                <a:gd name="connsiteY4" fmla="*/ 540542 h 540542"/>
                <a:gd name="connsiteX0" fmla="*/ 0 w 1669653"/>
                <a:gd name="connsiteY0" fmla="*/ 540542 h 540542"/>
                <a:gd name="connsiteX1" fmla="*/ 450969 w 1669653"/>
                <a:gd name="connsiteY1" fmla="*/ 0 h 540542"/>
                <a:gd name="connsiteX2" fmla="*/ 1043056 w 1669653"/>
                <a:gd name="connsiteY2" fmla="*/ 1153 h 540542"/>
                <a:gd name="connsiteX3" fmla="*/ 1669653 w 1669653"/>
                <a:gd name="connsiteY3" fmla="*/ 540542 h 540542"/>
                <a:gd name="connsiteX4" fmla="*/ 0 w 1669653"/>
                <a:gd name="connsiteY4" fmla="*/ 540542 h 540542"/>
                <a:gd name="connsiteX0" fmla="*/ 0 w 1678182"/>
                <a:gd name="connsiteY0" fmla="*/ 540542 h 541519"/>
                <a:gd name="connsiteX1" fmla="*/ 450969 w 1678182"/>
                <a:gd name="connsiteY1" fmla="*/ 0 h 541519"/>
                <a:gd name="connsiteX2" fmla="*/ 1043056 w 1678182"/>
                <a:gd name="connsiteY2" fmla="*/ 1153 h 541519"/>
                <a:gd name="connsiteX3" fmla="*/ 1678182 w 1678182"/>
                <a:gd name="connsiteY3" fmla="*/ 541519 h 541519"/>
                <a:gd name="connsiteX4" fmla="*/ 0 w 1678182"/>
                <a:gd name="connsiteY4" fmla="*/ 540542 h 541519"/>
                <a:gd name="connsiteX0" fmla="*/ 0 w 1681258"/>
                <a:gd name="connsiteY0" fmla="*/ 540542 h 540542"/>
                <a:gd name="connsiteX1" fmla="*/ 450969 w 1681258"/>
                <a:gd name="connsiteY1" fmla="*/ 0 h 540542"/>
                <a:gd name="connsiteX2" fmla="*/ 1043056 w 1681258"/>
                <a:gd name="connsiteY2" fmla="*/ 1153 h 540542"/>
                <a:gd name="connsiteX3" fmla="*/ 1681258 w 1681258"/>
                <a:gd name="connsiteY3" fmla="*/ 537882 h 540542"/>
                <a:gd name="connsiteX4" fmla="*/ 0 w 1681258"/>
                <a:gd name="connsiteY4" fmla="*/ 540542 h 540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258" h="540542">
                  <a:moveTo>
                    <a:pt x="0" y="540542"/>
                  </a:moveTo>
                  <a:lnTo>
                    <a:pt x="450969" y="0"/>
                  </a:lnTo>
                  <a:lnTo>
                    <a:pt x="1043056" y="1153"/>
                  </a:lnTo>
                  <a:lnTo>
                    <a:pt x="1681258" y="537882"/>
                  </a:lnTo>
                  <a:lnTo>
                    <a:pt x="0" y="540542"/>
                  </a:lnTo>
                  <a:close/>
                </a:path>
              </a:pathLst>
            </a:custGeom>
            <a:gradFill flip="none" rotWithShape="1">
              <a:gsLst>
                <a:gs pos="0">
                  <a:srgbClr val="C444BD">
                    <a:shade val="30000"/>
                    <a:satMod val="115000"/>
                  </a:srgbClr>
                </a:gs>
                <a:gs pos="50000">
                  <a:srgbClr val="C444BD">
                    <a:shade val="67500"/>
                    <a:satMod val="115000"/>
                  </a:srgbClr>
                </a:gs>
                <a:gs pos="100000">
                  <a:srgbClr val="C444BD">
                    <a:shade val="100000"/>
                    <a:satMod val="115000"/>
                  </a:srgbClr>
                </a:gs>
              </a:gsLst>
              <a:lin ang="162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3" name="Picture 345" descr="shadow_1_m"/>
            <p:cNvPicPr>
              <a:picLocks noChangeAspect="1" noChangeArrowheads="1"/>
            </p:cNvPicPr>
            <p:nvPr/>
          </p:nvPicPr>
          <p:blipFill>
            <a:blip r:embed="rId4">
              <a:extLst>
                <a:ext uri="{28A0092B-C50C-407E-A947-70E740481C1C}">
                  <a14:useLocalDpi xmlns:a14="http://schemas.microsoft.com/office/drawing/2010/main" val="0"/>
                </a:ext>
              </a:extLst>
            </a:blip>
            <a:srcRect t="61411"/>
            <a:stretch>
              <a:fillRect/>
            </a:stretch>
          </p:blipFill>
          <p:spPr bwMode="gray">
            <a:xfrm rot="-2368070">
              <a:off x="747894" y="1666019"/>
              <a:ext cx="726072"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345" descr="shadow_1_m"/>
            <p:cNvPicPr>
              <a:picLocks noChangeAspect="1" noChangeArrowheads="1"/>
            </p:cNvPicPr>
            <p:nvPr/>
          </p:nvPicPr>
          <p:blipFill>
            <a:blip r:embed="rId5">
              <a:extLst>
                <a:ext uri="{28A0092B-C50C-407E-A947-70E740481C1C}">
                  <a14:useLocalDpi xmlns:a14="http://schemas.microsoft.com/office/drawing/2010/main" val="0"/>
                </a:ext>
              </a:extLst>
            </a:blip>
            <a:srcRect t="61411"/>
            <a:stretch>
              <a:fillRect/>
            </a:stretch>
          </p:blipFill>
          <p:spPr bwMode="gray">
            <a:xfrm rot="8395770" flipH="1">
              <a:off x="500109" y="1987563"/>
              <a:ext cx="1951512" cy="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 name="TextBox 46"/>
          <p:cNvSpPr txBox="1">
            <a:spLocks noChangeArrowheads="1"/>
          </p:cNvSpPr>
          <p:nvPr/>
        </p:nvSpPr>
        <p:spPr bwMode="auto">
          <a:xfrm rot="19199599">
            <a:off x="7808625" y="4103759"/>
            <a:ext cx="18430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Calibri" pitchFamily="34" charset="0"/>
              </a:defRPr>
            </a:lvl1pPr>
            <a:lvl2pPr marL="742950">
              <a:defRPr sz="2600">
                <a:solidFill>
                  <a:schemeClr val="tx1"/>
                </a:solidFill>
                <a:latin typeface="Calibri" pitchFamily="34" charset="0"/>
              </a:defRPr>
            </a:lvl2pPr>
            <a:lvl3pPr marL="1143000">
              <a:defRPr sz="2400">
                <a:solidFill>
                  <a:schemeClr val="tx1"/>
                </a:solidFill>
                <a:latin typeface="Calibri" pitchFamily="34" charset="0"/>
              </a:defRPr>
            </a:lvl3pPr>
            <a:lvl4pPr marL="1600200">
              <a:defRPr sz="22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eaLnBrk="0" fontAlgn="base" hangingPunct="0">
              <a:spcAft>
                <a:spcPct val="0"/>
              </a:spcAft>
              <a:buClr>
                <a:srgbClr val="40A64C"/>
              </a:buClr>
              <a:buFont typeface="Wingdings 2" pitchFamily="18" charset="2"/>
              <a:defRPr sz="2000">
                <a:solidFill>
                  <a:schemeClr val="tx1"/>
                </a:solidFill>
                <a:latin typeface="Calibri" pitchFamily="34" charset="0"/>
              </a:defRPr>
            </a:lvl6pPr>
            <a:lvl7pPr marL="2971800" indent="-228600" eaLnBrk="0" fontAlgn="base" hangingPunct="0">
              <a:spcAft>
                <a:spcPct val="0"/>
              </a:spcAft>
              <a:buClr>
                <a:srgbClr val="40A64C"/>
              </a:buClr>
              <a:buFont typeface="Wingdings 2" pitchFamily="18" charset="2"/>
              <a:defRPr sz="2000">
                <a:solidFill>
                  <a:schemeClr val="tx1"/>
                </a:solidFill>
                <a:latin typeface="Calibri" pitchFamily="34" charset="0"/>
              </a:defRPr>
            </a:lvl7pPr>
            <a:lvl8pPr marL="3429000" indent="-228600" eaLnBrk="0" fontAlgn="base" hangingPunct="0">
              <a:spcAft>
                <a:spcPct val="0"/>
              </a:spcAft>
              <a:buClr>
                <a:srgbClr val="40A64C"/>
              </a:buClr>
              <a:buFont typeface="Wingdings 2" pitchFamily="18" charset="2"/>
              <a:defRPr sz="2000">
                <a:solidFill>
                  <a:schemeClr val="tx1"/>
                </a:solidFill>
                <a:latin typeface="Calibri" pitchFamily="34" charset="0"/>
              </a:defRPr>
            </a:lvl8pPr>
            <a:lvl9pPr marL="3886200" indent="-228600" eaLnBrk="0" fontAlgn="base" hangingPunct="0">
              <a:spcAft>
                <a:spcPct val="0"/>
              </a:spcAft>
              <a:buClr>
                <a:srgbClr val="40A64C"/>
              </a:buClr>
              <a:buFont typeface="Wingdings 2" pitchFamily="18" charset="2"/>
              <a:defRPr sz="2000">
                <a:solidFill>
                  <a:schemeClr val="tx1"/>
                </a:solidFill>
                <a:latin typeface="Calibri" pitchFamily="34" charset="0"/>
              </a:defRPr>
            </a:lvl9pPr>
          </a:lstStyle>
          <a:p>
            <a:pPr algn="ctr" eaLnBrk="1" hangingPunct="1"/>
            <a:r>
              <a:rPr lang="en-US" altLang="en-US" sz="4000" b="1">
                <a:solidFill>
                  <a:schemeClr val="bg1"/>
                </a:solidFill>
                <a:latin typeface="Arial" charset="0"/>
              </a:rPr>
              <a:t>7,8</a:t>
            </a:r>
            <a:endParaRPr lang="en-US" altLang="en-US" sz="4000" b="1" i="1">
              <a:solidFill>
                <a:schemeClr val="bg1"/>
              </a:solidFill>
              <a:latin typeface="Arial" charset="0"/>
            </a:endParaRPr>
          </a:p>
        </p:txBody>
      </p:sp>
      <p:sp>
        <p:nvSpPr>
          <p:cNvPr id="66" name="Rectangle 65"/>
          <p:cNvSpPr/>
          <p:nvPr/>
        </p:nvSpPr>
        <p:spPr>
          <a:xfrm>
            <a:off x="8569549" y="4510844"/>
            <a:ext cx="3382965" cy="2062103"/>
          </a:xfrm>
          <a:prstGeom prst="rect">
            <a:avLst/>
          </a:prstGeom>
          <a:noFill/>
          <a:ln>
            <a:noFill/>
          </a:ln>
        </p:spPr>
        <p:txBody>
          <a:bodyPr wrap="square">
            <a:spAutoFit/>
          </a:bodyPr>
          <a:lstStyle/>
          <a:p>
            <a:pPr algn="ctr"/>
            <a:r>
              <a:rPr lang="vi-VN" sz="3200" b="1" i="1">
                <a:solidFill>
                  <a:srgbClr val="002060"/>
                </a:solidFill>
                <a:latin typeface="Times New Roman" pitchFamily="18" charset="0"/>
                <a:cs typeface="Times New Roman" pitchFamily="18" charset="0"/>
              </a:rPr>
              <a:t>Gặp người bạn mới khi cùng tham gia câu lạc bộ yêu thích</a:t>
            </a:r>
            <a:endParaRPr lang="en-US" sz="3200" b="1">
              <a:solidFill>
                <a:srgbClr val="002060"/>
              </a:solidFill>
              <a:latin typeface="Times New Roman" pitchFamily="18" charset="0"/>
              <a:cs typeface="Times New Roman" pitchFamily="18" charset="0"/>
            </a:endParaRPr>
          </a:p>
        </p:txBody>
      </p:sp>
      <p:pic>
        <p:nvPicPr>
          <p:cNvPr id="71" name="Picture 2" descr="http://thquangtrung.hoankiem.edu.vn/upload/29321/fck/files/5(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5392" y="4294214"/>
            <a:ext cx="3086604" cy="2182611"/>
          </a:xfrm>
          <a:prstGeom prst="rect">
            <a:avLst/>
          </a:prstGeom>
          <a:noFill/>
          <a:extLst>
            <a:ext uri="{909E8E84-426E-40DD-AFC4-6F175D3DCCD1}">
              <a14:hiddenFill xmlns:a14="http://schemas.microsoft.com/office/drawing/2010/main">
                <a:solidFill>
                  <a:srgbClr val="FFFFFF"/>
                </a:solidFill>
              </a14:hiddenFill>
            </a:ext>
          </a:extLst>
        </p:spPr>
      </p:pic>
      <p:grpSp>
        <p:nvGrpSpPr>
          <p:cNvPr id="72" name="Group 6"/>
          <p:cNvGrpSpPr>
            <a:grpSpLocks/>
          </p:cNvGrpSpPr>
          <p:nvPr/>
        </p:nvGrpSpPr>
        <p:grpSpPr bwMode="auto">
          <a:xfrm>
            <a:off x="5060809" y="1029538"/>
            <a:ext cx="3014407" cy="2942626"/>
            <a:chOff x="1823" y="2371"/>
            <a:chExt cx="1801" cy="1801"/>
          </a:xfrm>
        </p:grpSpPr>
        <p:sp>
          <p:nvSpPr>
            <p:cNvPr id="73" name="Oval 7"/>
            <p:cNvSpPr>
              <a:spLocks noChangeArrowheads="1"/>
            </p:cNvSpPr>
            <p:nvPr/>
          </p:nvSpPr>
          <p:spPr bwMode="auto">
            <a:xfrm>
              <a:off x="1823" y="2371"/>
              <a:ext cx="1801" cy="1801"/>
            </a:xfrm>
            <a:prstGeom prst="ellipse">
              <a:avLst/>
            </a:prstGeom>
            <a:solidFill>
              <a:srgbClr val="17A81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74" name="Oval 8"/>
            <p:cNvSpPr>
              <a:spLocks noChangeArrowheads="1"/>
            </p:cNvSpPr>
            <p:nvPr/>
          </p:nvSpPr>
          <p:spPr bwMode="auto">
            <a:xfrm>
              <a:off x="1946" y="2493"/>
              <a:ext cx="1556" cy="1556"/>
            </a:xfrm>
            <a:prstGeom prst="ellipse">
              <a:avLst/>
            </a:prstGeom>
            <a:solidFill>
              <a:schemeClr val="accent1">
                <a:lumMod val="20000"/>
                <a:lumOff val="80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75" name="Text Box 9"/>
          <p:cNvSpPr txBox="1">
            <a:spLocks noChangeArrowheads="1"/>
          </p:cNvSpPr>
          <p:nvPr/>
        </p:nvSpPr>
        <p:spPr bwMode="auto">
          <a:xfrm>
            <a:off x="5269664" y="2227062"/>
            <a:ext cx="2615870" cy="667948"/>
          </a:xfrm>
          <a:prstGeom prst="rect">
            <a:avLst/>
          </a:prstGeom>
          <a:noFill/>
          <a:ln w="9525">
            <a:noFill/>
            <a:miter lim="800000"/>
            <a:headEnd/>
            <a:tailEnd/>
          </a:ln>
        </p:spPr>
        <p:txBody>
          <a:bodyPr anchor="ctr"/>
          <a:lstStyle/>
          <a:p>
            <a:pPr algn="ctr"/>
            <a:r>
              <a:rPr lang="en-US" sz="2400" b="1">
                <a:solidFill>
                  <a:srgbClr val="C00000"/>
                </a:solidFill>
                <a:latin typeface="Times New Roman" pitchFamily="18" charset="0"/>
                <a:cs typeface="Times New Roman" pitchFamily="18" charset="0"/>
              </a:rPr>
              <a:t>H</a:t>
            </a:r>
            <a:r>
              <a:rPr lang="vi-VN" sz="2400" b="1">
                <a:solidFill>
                  <a:srgbClr val="C00000"/>
                </a:solidFill>
                <a:latin typeface="Times New Roman" pitchFamily="18" charset="0"/>
                <a:cs typeface="Times New Roman" pitchFamily="18" charset="0"/>
              </a:rPr>
              <a:t>ãy đề xuất </a:t>
            </a:r>
            <a:endParaRPr lang="en-US" sz="2400" b="1">
              <a:solidFill>
                <a:srgbClr val="C00000"/>
              </a:solidFill>
              <a:latin typeface="Times New Roman" pitchFamily="18" charset="0"/>
              <a:cs typeface="Times New Roman" pitchFamily="18" charset="0"/>
            </a:endParaRPr>
          </a:p>
          <a:p>
            <a:pPr algn="ctr"/>
            <a:r>
              <a:rPr lang="vi-VN" sz="2400" b="1">
                <a:solidFill>
                  <a:srgbClr val="C00000"/>
                </a:solidFill>
                <a:latin typeface="Times New Roman" pitchFamily="18" charset="0"/>
                <a:cs typeface="Times New Roman" pitchFamily="18" charset="0"/>
              </a:rPr>
              <a:t>cách phát triển mối quan hệ với các bạn trong các trường hợp dưới </a:t>
            </a:r>
            <a:endParaRPr lang="en-US" sz="2400" b="1">
              <a:solidFill>
                <a:srgbClr val="C00000"/>
              </a:solidFill>
              <a:latin typeface="Times New Roman" pitchFamily="18" charset="0"/>
              <a:cs typeface="Times New Roman" pitchFamily="18" charset="0"/>
            </a:endParaRPr>
          </a:p>
          <a:p>
            <a:pPr algn="ctr"/>
            <a:r>
              <a:rPr lang="vi-VN" sz="2400" b="1">
                <a:solidFill>
                  <a:srgbClr val="C00000"/>
                </a:solidFill>
                <a:latin typeface="Times New Roman" pitchFamily="18" charset="0"/>
                <a:cs typeface="Times New Roman" pitchFamily="18" charset="0"/>
              </a:rPr>
              <a:t>đây</a:t>
            </a:r>
            <a:endParaRPr lang="zh-CN" altLang="en-US" sz="2400" b="1" dirty="0">
              <a:solidFill>
                <a:srgbClr val="C00000"/>
              </a:solidFill>
              <a:latin typeface="Times New Roman" pitchFamily="18" charset="0"/>
              <a:ea typeface="微软雅黑" pitchFamily="34" charset="-122"/>
              <a:cs typeface="Times New Roman" pitchFamily="18" charset="0"/>
            </a:endParaRPr>
          </a:p>
        </p:txBody>
      </p:sp>
    </p:spTree>
    <p:extLst>
      <p:ext uri="{BB962C8B-B14F-4D97-AF65-F5344CB8AC3E}">
        <p14:creationId xmlns:p14="http://schemas.microsoft.com/office/powerpoint/2010/main" val="2973330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par>
                                <p:cTn id="8" presetID="16" presetClass="entr" presetSubtype="21" fill="hold"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barn(inVertical)">
                                      <p:cBhvr>
                                        <p:cTn id="10" dur="500"/>
                                        <p:tgtEl>
                                          <p:spTgt spid="7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barn(inVertical)">
                                      <p:cBhvr>
                                        <p:cTn id="13" dur="500"/>
                                        <p:tgtEl>
                                          <p:spTgt spid="7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down)">
                                      <p:cBhvr>
                                        <p:cTn id="18" dur="500"/>
                                        <p:tgtEl>
                                          <p:spTgt spid="39"/>
                                        </p:tgtEl>
                                      </p:cBhvr>
                                    </p:animEffect>
                                  </p:childTnLst>
                                </p:cTn>
                              </p:par>
                              <p:par>
                                <p:cTn id="19" presetID="22" presetClass="entr" presetSubtype="4"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down)">
                                      <p:cBhvr>
                                        <p:cTn id="21" dur="500"/>
                                        <p:tgtEl>
                                          <p:spTgt spid="4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down)">
                                      <p:cBhvr>
                                        <p:cTn id="24" dur="500"/>
                                        <p:tgtEl>
                                          <p:spTgt spid="5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down)">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circle(in)">
                                      <p:cBhvr>
                                        <p:cTn id="32" dur="2000"/>
                                        <p:tgtEl>
                                          <p:spTgt spid="44"/>
                                        </p:tgtEl>
                                      </p:cBhvr>
                                    </p:animEffect>
                                  </p:childTnLst>
                                </p:cTn>
                              </p:par>
                              <p:par>
                                <p:cTn id="33" presetID="6" presetClass="entr" presetSubtype="16"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circle(in)">
                                      <p:cBhvr>
                                        <p:cTn id="35" dur="2000"/>
                                        <p:tgtEl>
                                          <p:spTgt spid="46"/>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circle(in)">
                                      <p:cBhvr>
                                        <p:cTn id="38" dur="2000"/>
                                        <p:tgtEl>
                                          <p:spTgt spid="55"/>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circle(in)">
                                      <p:cBhvr>
                                        <p:cTn id="41" dur="2000"/>
                                        <p:tgtEl>
                                          <p:spTgt spid="58"/>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circle(in)">
                                      <p:cBhvr>
                                        <p:cTn id="46" dur="2000"/>
                                        <p:tgtEl>
                                          <p:spTgt spid="45"/>
                                        </p:tgtEl>
                                      </p:cBhvr>
                                    </p:animEffect>
                                  </p:childTnLst>
                                </p:cTn>
                              </p:par>
                              <p:par>
                                <p:cTn id="47" presetID="6" presetClass="entr" presetSubtype="16"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circle(in)">
                                      <p:cBhvr>
                                        <p:cTn id="49" dur="2000"/>
                                        <p:tgtEl>
                                          <p:spTgt spid="50"/>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circle(in)">
                                      <p:cBhvr>
                                        <p:cTn id="52" dur="2000"/>
                                        <p:tgtEl>
                                          <p:spTgt spid="56"/>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circle(in)">
                                      <p:cBhvr>
                                        <p:cTn id="55" dur="2000"/>
                                        <p:tgtEl>
                                          <p:spTgt spid="59"/>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60"/>
                                        </p:tgtEl>
                                        <p:attrNameLst>
                                          <p:attrName>style.visibility</p:attrName>
                                        </p:attrNameLst>
                                      </p:cBhvr>
                                      <p:to>
                                        <p:strVal val="visible"/>
                                      </p:to>
                                    </p:set>
                                    <p:anim calcmode="lin" valueType="num">
                                      <p:cBhvr additive="base">
                                        <p:cTn id="60" dur="500" fill="hold"/>
                                        <p:tgtEl>
                                          <p:spTgt spid="60"/>
                                        </p:tgtEl>
                                        <p:attrNameLst>
                                          <p:attrName>ppt_x</p:attrName>
                                        </p:attrNameLst>
                                      </p:cBhvr>
                                      <p:tavLst>
                                        <p:tav tm="0">
                                          <p:val>
                                            <p:strVal val="#ppt_x"/>
                                          </p:val>
                                        </p:tav>
                                        <p:tav tm="100000">
                                          <p:val>
                                            <p:strVal val="#ppt_x"/>
                                          </p:val>
                                        </p:tav>
                                      </p:tavLst>
                                    </p:anim>
                                    <p:anim calcmode="lin" valueType="num">
                                      <p:cBhvr additive="base">
                                        <p:cTn id="61" dur="500" fill="hold"/>
                                        <p:tgtEl>
                                          <p:spTgt spid="60"/>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61"/>
                                        </p:tgtEl>
                                        <p:attrNameLst>
                                          <p:attrName>style.visibility</p:attrName>
                                        </p:attrNameLst>
                                      </p:cBhvr>
                                      <p:to>
                                        <p:strVal val="visible"/>
                                      </p:to>
                                    </p:set>
                                    <p:anim calcmode="lin" valueType="num">
                                      <p:cBhvr additive="base">
                                        <p:cTn id="64" dur="500" fill="hold"/>
                                        <p:tgtEl>
                                          <p:spTgt spid="61"/>
                                        </p:tgtEl>
                                        <p:attrNameLst>
                                          <p:attrName>ppt_x</p:attrName>
                                        </p:attrNameLst>
                                      </p:cBhvr>
                                      <p:tavLst>
                                        <p:tav tm="0">
                                          <p:val>
                                            <p:strVal val="#ppt_x"/>
                                          </p:val>
                                        </p:tav>
                                        <p:tav tm="100000">
                                          <p:val>
                                            <p:strVal val="#ppt_x"/>
                                          </p:val>
                                        </p:tav>
                                      </p:tavLst>
                                    </p:anim>
                                    <p:anim calcmode="lin" valueType="num">
                                      <p:cBhvr additive="base">
                                        <p:cTn id="65" dur="500" fill="hold"/>
                                        <p:tgtEl>
                                          <p:spTgt spid="61"/>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additive="base">
                                        <p:cTn id="68" dur="500" fill="hold"/>
                                        <p:tgtEl>
                                          <p:spTgt spid="65"/>
                                        </p:tgtEl>
                                        <p:attrNameLst>
                                          <p:attrName>ppt_x</p:attrName>
                                        </p:attrNameLst>
                                      </p:cBhvr>
                                      <p:tavLst>
                                        <p:tav tm="0">
                                          <p:val>
                                            <p:strVal val="#ppt_x"/>
                                          </p:val>
                                        </p:tav>
                                        <p:tav tm="100000">
                                          <p:val>
                                            <p:strVal val="#ppt_x"/>
                                          </p:val>
                                        </p:tav>
                                      </p:tavLst>
                                    </p:anim>
                                    <p:anim calcmode="lin" valueType="num">
                                      <p:cBhvr additive="base">
                                        <p:cTn id="69" dur="500" fill="hold"/>
                                        <p:tgtEl>
                                          <p:spTgt spid="65"/>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66"/>
                                        </p:tgtEl>
                                        <p:attrNameLst>
                                          <p:attrName>style.visibility</p:attrName>
                                        </p:attrNameLst>
                                      </p:cBhvr>
                                      <p:to>
                                        <p:strVal val="visible"/>
                                      </p:to>
                                    </p:set>
                                    <p:anim calcmode="lin" valueType="num">
                                      <p:cBhvr additive="base">
                                        <p:cTn id="72" dur="500" fill="hold"/>
                                        <p:tgtEl>
                                          <p:spTgt spid="66"/>
                                        </p:tgtEl>
                                        <p:attrNameLst>
                                          <p:attrName>ppt_x</p:attrName>
                                        </p:attrNameLst>
                                      </p:cBhvr>
                                      <p:tavLst>
                                        <p:tav tm="0">
                                          <p:val>
                                            <p:strVal val="#ppt_x"/>
                                          </p:val>
                                        </p:tav>
                                        <p:tav tm="100000">
                                          <p:val>
                                            <p:strVal val="#ppt_x"/>
                                          </p:val>
                                        </p:tav>
                                      </p:tavLst>
                                    </p:anim>
                                    <p:anim calcmode="lin" valueType="num">
                                      <p:cBhvr additive="base">
                                        <p:cTn id="73"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4" grpId="0" animBg="1"/>
      <p:bldP spid="45" grpId="0" animBg="1"/>
      <p:bldP spid="54" grpId="0"/>
      <p:bldP spid="55" grpId="0"/>
      <p:bldP spid="56" grpId="0"/>
      <p:bldP spid="57" grpId="0"/>
      <p:bldP spid="58" grpId="0"/>
      <p:bldP spid="59" grpId="0"/>
      <p:bldP spid="60" grpId="0" animBg="1"/>
      <p:bldP spid="65" grpId="0"/>
      <p:bldP spid="66"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sp>
        <p:nvSpPr>
          <p:cNvPr id="39" name="Rectangle 38"/>
          <p:cNvSpPr/>
          <p:nvPr/>
        </p:nvSpPr>
        <p:spPr>
          <a:xfrm>
            <a:off x="747919" y="1106831"/>
            <a:ext cx="3492500" cy="23040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2060"/>
              </a:solidFill>
            </a:endParaRPr>
          </a:p>
        </p:txBody>
      </p:sp>
      <p:grpSp>
        <p:nvGrpSpPr>
          <p:cNvPr id="40" name="Group 30"/>
          <p:cNvGrpSpPr>
            <a:grpSpLocks/>
          </p:cNvGrpSpPr>
          <p:nvPr/>
        </p:nvGrpSpPr>
        <p:grpSpPr bwMode="auto">
          <a:xfrm>
            <a:off x="183048" y="1027307"/>
            <a:ext cx="1951037" cy="541338"/>
            <a:chOff x="500109" y="1538759"/>
            <a:chExt cx="1951512" cy="540542"/>
          </a:xfrm>
        </p:grpSpPr>
        <p:sp>
          <p:nvSpPr>
            <p:cNvPr id="41" name="Trapezoid 4"/>
            <p:cNvSpPr/>
            <p:nvPr/>
          </p:nvSpPr>
          <p:spPr>
            <a:xfrm rot="19186488">
              <a:off x="509636" y="1538759"/>
              <a:ext cx="1679984" cy="540542"/>
            </a:xfrm>
            <a:custGeom>
              <a:avLst/>
              <a:gdLst>
                <a:gd name="connsiteX0" fmla="*/ 0 w 1669653"/>
                <a:gd name="connsiteY0" fmla="*/ 540542 h 540542"/>
                <a:gd name="connsiteX1" fmla="*/ 450969 w 1669653"/>
                <a:gd name="connsiteY1" fmla="*/ 0 h 540542"/>
                <a:gd name="connsiteX2" fmla="*/ 1218684 w 1669653"/>
                <a:gd name="connsiteY2" fmla="*/ 0 h 540542"/>
                <a:gd name="connsiteX3" fmla="*/ 1669653 w 1669653"/>
                <a:gd name="connsiteY3" fmla="*/ 540542 h 540542"/>
                <a:gd name="connsiteX4" fmla="*/ 0 w 1669653"/>
                <a:gd name="connsiteY4" fmla="*/ 540542 h 540542"/>
                <a:gd name="connsiteX0" fmla="*/ 0 w 1669653"/>
                <a:gd name="connsiteY0" fmla="*/ 540542 h 540542"/>
                <a:gd name="connsiteX1" fmla="*/ 450969 w 1669653"/>
                <a:gd name="connsiteY1" fmla="*/ 0 h 540542"/>
                <a:gd name="connsiteX2" fmla="*/ 1043056 w 1669653"/>
                <a:gd name="connsiteY2" fmla="*/ 1153 h 540542"/>
                <a:gd name="connsiteX3" fmla="*/ 1669653 w 1669653"/>
                <a:gd name="connsiteY3" fmla="*/ 540542 h 540542"/>
                <a:gd name="connsiteX4" fmla="*/ 0 w 1669653"/>
                <a:gd name="connsiteY4" fmla="*/ 540542 h 540542"/>
                <a:gd name="connsiteX0" fmla="*/ 0 w 1679722"/>
                <a:gd name="connsiteY0" fmla="*/ 540542 h 540542"/>
                <a:gd name="connsiteX1" fmla="*/ 450969 w 1679722"/>
                <a:gd name="connsiteY1" fmla="*/ 0 h 540542"/>
                <a:gd name="connsiteX2" fmla="*/ 1043056 w 1679722"/>
                <a:gd name="connsiteY2" fmla="*/ 1153 h 540542"/>
                <a:gd name="connsiteX3" fmla="*/ 1679722 w 1679722"/>
                <a:gd name="connsiteY3" fmla="*/ 539701 h 540542"/>
                <a:gd name="connsiteX4" fmla="*/ 0 w 1679722"/>
                <a:gd name="connsiteY4" fmla="*/ 540542 h 540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722" h="540542">
                  <a:moveTo>
                    <a:pt x="0" y="540542"/>
                  </a:moveTo>
                  <a:lnTo>
                    <a:pt x="450969" y="0"/>
                  </a:lnTo>
                  <a:lnTo>
                    <a:pt x="1043056" y="1153"/>
                  </a:lnTo>
                  <a:lnTo>
                    <a:pt x="1679722" y="539701"/>
                  </a:lnTo>
                  <a:lnTo>
                    <a:pt x="0" y="540542"/>
                  </a:lnTo>
                  <a:close/>
                </a:path>
              </a:pathLst>
            </a:custGeom>
            <a:gradFill flip="none" rotWithShape="1">
              <a:gsLst>
                <a:gs pos="0">
                  <a:srgbClr val="1BB3E5">
                    <a:shade val="30000"/>
                    <a:satMod val="115000"/>
                  </a:srgbClr>
                </a:gs>
                <a:gs pos="50000">
                  <a:srgbClr val="1BB3E5">
                    <a:shade val="67500"/>
                    <a:satMod val="115000"/>
                  </a:srgbClr>
                </a:gs>
                <a:gs pos="100000">
                  <a:srgbClr val="1BB3E5">
                    <a:shade val="100000"/>
                    <a:satMod val="115000"/>
                  </a:srgbClr>
                </a:gs>
              </a:gsLst>
              <a:lin ang="162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42" name="Picture 345" descr="shadow_1_m"/>
            <p:cNvPicPr>
              <a:picLocks noChangeAspect="1" noChangeArrowheads="1"/>
            </p:cNvPicPr>
            <p:nvPr/>
          </p:nvPicPr>
          <p:blipFill>
            <a:blip r:embed="rId4">
              <a:extLst>
                <a:ext uri="{28A0092B-C50C-407E-A947-70E740481C1C}">
                  <a14:useLocalDpi xmlns:a14="http://schemas.microsoft.com/office/drawing/2010/main" val="0"/>
                </a:ext>
              </a:extLst>
            </a:blip>
            <a:srcRect t="61411"/>
            <a:stretch>
              <a:fillRect/>
            </a:stretch>
          </p:blipFill>
          <p:spPr bwMode="gray">
            <a:xfrm rot="-2368070">
              <a:off x="747894" y="1666019"/>
              <a:ext cx="726072"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345" descr="shadow_1_m"/>
            <p:cNvPicPr>
              <a:picLocks noChangeAspect="1" noChangeArrowheads="1"/>
            </p:cNvPicPr>
            <p:nvPr/>
          </p:nvPicPr>
          <p:blipFill>
            <a:blip r:embed="rId5">
              <a:extLst>
                <a:ext uri="{28A0092B-C50C-407E-A947-70E740481C1C}">
                  <a14:useLocalDpi xmlns:a14="http://schemas.microsoft.com/office/drawing/2010/main" val="0"/>
                </a:ext>
              </a:extLst>
            </a:blip>
            <a:srcRect t="61411"/>
            <a:stretch>
              <a:fillRect/>
            </a:stretch>
          </p:blipFill>
          <p:spPr bwMode="gray">
            <a:xfrm rot="8395770" flipH="1">
              <a:off x="500109" y="1987563"/>
              <a:ext cx="1951512" cy="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TextBox 44"/>
          <p:cNvSpPr txBox="1">
            <a:spLocks noChangeArrowheads="1"/>
          </p:cNvSpPr>
          <p:nvPr/>
        </p:nvSpPr>
        <p:spPr bwMode="auto">
          <a:xfrm rot="19199599">
            <a:off x="56048" y="983720"/>
            <a:ext cx="18430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Calibri" pitchFamily="34" charset="0"/>
              </a:defRPr>
            </a:lvl1pPr>
            <a:lvl2pPr marL="742950">
              <a:defRPr sz="2600">
                <a:solidFill>
                  <a:schemeClr val="tx1"/>
                </a:solidFill>
                <a:latin typeface="Calibri" pitchFamily="34" charset="0"/>
              </a:defRPr>
            </a:lvl2pPr>
            <a:lvl3pPr marL="1143000">
              <a:defRPr sz="2400">
                <a:solidFill>
                  <a:schemeClr val="tx1"/>
                </a:solidFill>
                <a:latin typeface="Calibri" pitchFamily="34" charset="0"/>
              </a:defRPr>
            </a:lvl3pPr>
            <a:lvl4pPr marL="1600200">
              <a:defRPr sz="22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eaLnBrk="0" fontAlgn="base" hangingPunct="0">
              <a:spcAft>
                <a:spcPct val="0"/>
              </a:spcAft>
              <a:buClr>
                <a:srgbClr val="40A64C"/>
              </a:buClr>
              <a:buFont typeface="Wingdings 2" pitchFamily="18" charset="2"/>
              <a:defRPr sz="2000">
                <a:solidFill>
                  <a:schemeClr val="tx1"/>
                </a:solidFill>
                <a:latin typeface="Calibri" pitchFamily="34" charset="0"/>
              </a:defRPr>
            </a:lvl6pPr>
            <a:lvl7pPr marL="2971800" indent="-228600" eaLnBrk="0" fontAlgn="base" hangingPunct="0">
              <a:spcAft>
                <a:spcPct val="0"/>
              </a:spcAft>
              <a:buClr>
                <a:srgbClr val="40A64C"/>
              </a:buClr>
              <a:buFont typeface="Wingdings 2" pitchFamily="18" charset="2"/>
              <a:defRPr sz="2000">
                <a:solidFill>
                  <a:schemeClr val="tx1"/>
                </a:solidFill>
                <a:latin typeface="Calibri" pitchFamily="34" charset="0"/>
              </a:defRPr>
            </a:lvl7pPr>
            <a:lvl8pPr marL="3429000" indent="-228600" eaLnBrk="0" fontAlgn="base" hangingPunct="0">
              <a:spcAft>
                <a:spcPct val="0"/>
              </a:spcAft>
              <a:buClr>
                <a:srgbClr val="40A64C"/>
              </a:buClr>
              <a:buFont typeface="Wingdings 2" pitchFamily="18" charset="2"/>
              <a:defRPr sz="2000">
                <a:solidFill>
                  <a:schemeClr val="tx1"/>
                </a:solidFill>
                <a:latin typeface="Calibri" pitchFamily="34" charset="0"/>
              </a:defRPr>
            </a:lvl8pPr>
            <a:lvl9pPr marL="3886200" indent="-228600" eaLnBrk="0" fontAlgn="base" hangingPunct="0">
              <a:spcAft>
                <a:spcPct val="0"/>
              </a:spcAft>
              <a:buClr>
                <a:srgbClr val="40A64C"/>
              </a:buClr>
              <a:buFont typeface="Wingdings 2" pitchFamily="18" charset="2"/>
              <a:defRPr sz="2000">
                <a:solidFill>
                  <a:schemeClr val="tx1"/>
                </a:solidFill>
                <a:latin typeface="Calibri" pitchFamily="34" charset="0"/>
              </a:defRPr>
            </a:lvl9pPr>
          </a:lstStyle>
          <a:p>
            <a:pPr algn="ctr" eaLnBrk="1" hangingPunct="1"/>
            <a:r>
              <a:rPr lang="en-US" altLang="en-US" sz="4000" b="1">
                <a:latin typeface="Arial" charset="0"/>
              </a:rPr>
              <a:t>1,2</a:t>
            </a:r>
            <a:endParaRPr lang="en-US" altLang="en-US" sz="4000" b="1" i="1">
              <a:latin typeface="Arial" charset="0"/>
            </a:endParaRPr>
          </a:p>
        </p:txBody>
      </p:sp>
      <p:sp>
        <p:nvSpPr>
          <p:cNvPr id="57" name="Rectangle 56"/>
          <p:cNvSpPr/>
          <p:nvPr/>
        </p:nvSpPr>
        <p:spPr>
          <a:xfrm>
            <a:off x="805141" y="1428788"/>
            <a:ext cx="3403157" cy="1569660"/>
          </a:xfrm>
          <a:prstGeom prst="rect">
            <a:avLst/>
          </a:prstGeom>
          <a:noFill/>
          <a:ln>
            <a:noFill/>
          </a:ln>
        </p:spPr>
        <p:txBody>
          <a:bodyPr wrap="square">
            <a:spAutoFit/>
          </a:bodyPr>
          <a:lstStyle/>
          <a:p>
            <a:pPr algn="ctr"/>
            <a:r>
              <a:rPr lang="en-US" sz="3200" b="1" i="1">
                <a:solidFill>
                  <a:srgbClr val="002060"/>
                </a:solidFill>
                <a:latin typeface="Times New Roman" pitchFamily="18" charset="0"/>
                <a:cs typeface="Times New Roman" pitchFamily="18" charset="0"/>
              </a:rPr>
              <a:t>Khi bạn thân tức giận vì hiểu lầm mình</a:t>
            </a:r>
            <a:endParaRPr lang="en-US" sz="3200" b="1">
              <a:solidFill>
                <a:srgbClr val="002060"/>
              </a:solidFill>
              <a:latin typeface="Times New Roman" pitchFamily="18" charset="0"/>
              <a:cs typeface="Times New Roman" pitchFamily="18" charset="0"/>
            </a:endParaRPr>
          </a:p>
        </p:txBody>
      </p:sp>
      <p:sp>
        <p:nvSpPr>
          <p:cNvPr id="37" name="Rectangle 36"/>
          <p:cNvSpPr/>
          <p:nvPr/>
        </p:nvSpPr>
        <p:spPr>
          <a:xfrm>
            <a:off x="4653390" y="3683711"/>
            <a:ext cx="7053928" cy="1143121"/>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a:solidFill>
                  <a:schemeClr val="accent2">
                    <a:lumMod val="50000"/>
                  </a:schemeClr>
                </a:solidFill>
                <a:latin typeface="Times New Roman" pitchFamily="18" charset="0"/>
                <a:cs typeface="Times New Roman" pitchFamily="18" charset="0"/>
              </a:rPr>
              <a:t>Chia sẻ suy nghĩ và cảm xúc hiện tại với bạn.</a:t>
            </a:r>
          </a:p>
        </p:txBody>
      </p:sp>
      <p:sp>
        <p:nvSpPr>
          <p:cNvPr id="38" name="Rectangle 37"/>
          <p:cNvSpPr/>
          <p:nvPr/>
        </p:nvSpPr>
        <p:spPr>
          <a:xfrm>
            <a:off x="4653390" y="1226817"/>
            <a:ext cx="7053928" cy="1104356"/>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a:solidFill>
                  <a:schemeClr val="accent2">
                    <a:lumMod val="50000"/>
                  </a:schemeClr>
                </a:solidFill>
                <a:latin typeface="Times New Roman" pitchFamily="18" charset="0"/>
                <a:cs typeface="Times New Roman" pitchFamily="18" charset="0"/>
              </a:rPr>
              <a:t>Không tức giận, chấp nhận sự khác biệt về suy nghĩ của bạn.</a:t>
            </a:r>
          </a:p>
        </p:txBody>
      </p:sp>
      <p:sp>
        <p:nvSpPr>
          <p:cNvPr id="68" name="Rectangle 67"/>
          <p:cNvSpPr/>
          <p:nvPr/>
        </p:nvSpPr>
        <p:spPr>
          <a:xfrm>
            <a:off x="4653390" y="2476299"/>
            <a:ext cx="7053928" cy="1054477"/>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a:solidFill>
                  <a:schemeClr val="accent2">
                    <a:lumMod val="50000"/>
                  </a:schemeClr>
                </a:solidFill>
                <a:latin typeface="Times New Roman" pitchFamily="18" charset="0"/>
                <a:cs typeface="Times New Roman" pitchFamily="18" charset="0"/>
              </a:rPr>
              <a:t>Giải thích cho bạn hiểu rõ câu chuyện.</a:t>
            </a:r>
          </a:p>
        </p:txBody>
      </p:sp>
      <p:sp>
        <p:nvSpPr>
          <p:cNvPr id="69" name="Rectangle 68"/>
          <p:cNvSpPr/>
          <p:nvPr/>
        </p:nvSpPr>
        <p:spPr>
          <a:xfrm>
            <a:off x="4653390" y="4987277"/>
            <a:ext cx="7053928" cy="1173679"/>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a:solidFill>
                  <a:schemeClr val="accent2">
                    <a:lumMod val="50000"/>
                  </a:schemeClr>
                </a:solidFill>
                <a:latin typeface="Times New Roman" pitchFamily="18" charset="0"/>
                <a:cs typeface="Times New Roman" pitchFamily="18" charset="0"/>
              </a:rPr>
              <a:t>Bày tỏ mong muốn bỏ qua hiểu lầm để giữ tình bạn thân như trước.</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2451" y="3498572"/>
            <a:ext cx="2503436" cy="3131166"/>
          </a:xfrm>
          <a:prstGeom prst="rect">
            <a:avLst/>
          </a:prstGeom>
        </p:spPr>
      </p:pic>
    </p:spTree>
    <p:extLst>
      <p:ext uri="{BB962C8B-B14F-4D97-AF65-F5344CB8AC3E}">
        <p14:creationId xmlns:p14="http://schemas.microsoft.com/office/powerpoint/2010/main" val="2064958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par>
                                <p:cTn id="8" presetID="22" presetClass="entr" presetSubtype="4"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down)">
                                      <p:cBhvr>
                                        <p:cTn id="10" dur="500"/>
                                        <p:tgtEl>
                                          <p:spTgt spid="4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wipe(down)">
                                      <p:cBhvr>
                                        <p:cTn id="13" dur="500"/>
                                        <p:tgtEl>
                                          <p:spTgt spid="5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wipe(down)">
                                      <p:cBhvr>
                                        <p:cTn id="16" dur="500"/>
                                        <p:tgtEl>
                                          <p:spTgt spid="57"/>
                                        </p:tgtEl>
                                      </p:cBhvr>
                                    </p:animEffect>
                                  </p:childTnLst>
                                </p:cTn>
                              </p:par>
                              <p:par>
                                <p:cTn id="17" presetID="2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2000"/>
                                        <p:tgtEl>
                                          <p:spTgt spid="37"/>
                                        </p:tgtEl>
                                      </p:cBhvr>
                                    </p:animEffect>
                                    <p:anim calcmode="lin" valueType="num">
                                      <p:cBhvr>
                                        <p:cTn id="25" dur="2000" fill="hold"/>
                                        <p:tgtEl>
                                          <p:spTgt spid="37"/>
                                        </p:tgtEl>
                                        <p:attrNameLst>
                                          <p:attrName>ppt_w</p:attrName>
                                        </p:attrNameLst>
                                      </p:cBhvr>
                                      <p:tavLst>
                                        <p:tav tm="0" fmla="#ppt_w*sin(2.5*pi*$)">
                                          <p:val>
                                            <p:fltVal val="0"/>
                                          </p:val>
                                        </p:tav>
                                        <p:tav tm="100000">
                                          <p:val>
                                            <p:fltVal val="1"/>
                                          </p:val>
                                        </p:tav>
                                      </p:tavLst>
                                    </p:anim>
                                    <p:anim calcmode="lin" valueType="num">
                                      <p:cBhvr>
                                        <p:cTn id="26" dur="2000" fill="hold"/>
                                        <p:tgtEl>
                                          <p:spTgt spid="37"/>
                                        </p:tgtEl>
                                        <p:attrNameLst>
                                          <p:attrName>ppt_h</p:attrName>
                                        </p:attrNameLst>
                                      </p:cBhvr>
                                      <p:tavLst>
                                        <p:tav tm="0">
                                          <p:val>
                                            <p:strVal val="#ppt_h"/>
                                          </p:val>
                                        </p:tav>
                                        <p:tav tm="100000">
                                          <p:val>
                                            <p:strVal val="#ppt_h"/>
                                          </p:val>
                                        </p:tav>
                                      </p:tavLst>
                                    </p:anim>
                                  </p:childTnLst>
                                </p:cTn>
                              </p:par>
                              <p:par>
                                <p:cTn id="27" presetID="45"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2000"/>
                                        <p:tgtEl>
                                          <p:spTgt spid="38"/>
                                        </p:tgtEl>
                                      </p:cBhvr>
                                    </p:animEffect>
                                    <p:anim calcmode="lin" valueType="num">
                                      <p:cBhvr>
                                        <p:cTn id="30" dur="2000" fill="hold"/>
                                        <p:tgtEl>
                                          <p:spTgt spid="38"/>
                                        </p:tgtEl>
                                        <p:attrNameLst>
                                          <p:attrName>ppt_w</p:attrName>
                                        </p:attrNameLst>
                                      </p:cBhvr>
                                      <p:tavLst>
                                        <p:tav tm="0" fmla="#ppt_w*sin(2.5*pi*$)">
                                          <p:val>
                                            <p:fltVal val="0"/>
                                          </p:val>
                                        </p:tav>
                                        <p:tav tm="100000">
                                          <p:val>
                                            <p:fltVal val="1"/>
                                          </p:val>
                                        </p:tav>
                                      </p:tavLst>
                                    </p:anim>
                                    <p:anim calcmode="lin" valueType="num">
                                      <p:cBhvr>
                                        <p:cTn id="31" dur="2000" fill="hold"/>
                                        <p:tgtEl>
                                          <p:spTgt spid="38"/>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2000"/>
                                        <p:tgtEl>
                                          <p:spTgt spid="68"/>
                                        </p:tgtEl>
                                      </p:cBhvr>
                                    </p:animEffect>
                                    <p:anim calcmode="lin" valueType="num">
                                      <p:cBhvr>
                                        <p:cTn id="35" dur="2000" fill="hold"/>
                                        <p:tgtEl>
                                          <p:spTgt spid="68"/>
                                        </p:tgtEl>
                                        <p:attrNameLst>
                                          <p:attrName>ppt_w</p:attrName>
                                        </p:attrNameLst>
                                      </p:cBhvr>
                                      <p:tavLst>
                                        <p:tav tm="0" fmla="#ppt_w*sin(2.5*pi*$)">
                                          <p:val>
                                            <p:fltVal val="0"/>
                                          </p:val>
                                        </p:tav>
                                        <p:tav tm="100000">
                                          <p:val>
                                            <p:fltVal val="1"/>
                                          </p:val>
                                        </p:tav>
                                      </p:tavLst>
                                    </p:anim>
                                    <p:anim calcmode="lin" valueType="num">
                                      <p:cBhvr>
                                        <p:cTn id="36" dur="2000" fill="hold"/>
                                        <p:tgtEl>
                                          <p:spTgt spid="68"/>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2000"/>
                                        <p:tgtEl>
                                          <p:spTgt spid="69"/>
                                        </p:tgtEl>
                                      </p:cBhvr>
                                    </p:animEffect>
                                    <p:anim calcmode="lin" valueType="num">
                                      <p:cBhvr>
                                        <p:cTn id="40" dur="2000" fill="hold"/>
                                        <p:tgtEl>
                                          <p:spTgt spid="69"/>
                                        </p:tgtEl>
                                        <p:attrNameLst>
                                          <p:attrName>ppt_w</p:attrName>
                                        </p:attrNameLst>
                                      </p:cBhvr>
                                      <p:tavLst>
                                        <p:tav tm="0" fmla="#ppt_w*sin(2.5*pi*$)">
                                          <p:val>
                                            <p:fltVal val="0"/>
                                          </p:val>
                                        </p:tav>
                                        <p:tav tm="100000">
                                          <p:val>
                                            <p:fltVal val="1"/>
                                          </p:val>
                                        </p:tav>
                                      </p:tavLst>
                                    </p:anim>
                                    <p:anim calcmode="lin" valueType="num">
                                      <p:cBhvr>
                                        <p:cTn id="41" dur="20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4" grpId="0"/>
      <p:bldP spid="57" grpId="0"/>
      <p:bldP spid="37" grpId="0" animBg="1"/>
      <p:bldP spid="38" grpId="0" animBg="1"/>
      <p:bldP spid="68" grpId="0" animBg="1"/>
      <p:bldP spid="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sp>
        <p:nvSpPr>
          <p:cNvPr id="44" name="Rectangle 43"/>
          <p:cNvSpPr/>
          <p:nvPr/>
        </p:nvSpPr>
        <p:spPr>
          <a:xfrm>
            <a:off x="8445500" y="1371182"/>
            <a:ext cx="3492500" cy="23040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2060"/>
              </a:solidFill>
            </a:endParaRPr>
          </a:p>
        </p:txBody>
      </p:sp>
      <p:grpSp>
        <p:nvGrpSpPr>
          <p:cNvPr id="46" name="Group 45"/>
          <p:cNvGrpSpPr>
            <a:grpSpLocks/>
          </p:cNvGrpSpPr>
          <p:nvPr/>
        </p:nvGrpSpPr>
        <p:grpSpPr bwMode="auto">
          <a:xfrm>
            <a:off x="7937155" y="1253686"/>
            <a:ext cx="1951037" cy="541337"/>
            <a:chOff x="500109" y="1544695"/>
            <a:chExt cx="1951512" cy="540542"/>
          </a:xfrm>
        </p:grpSpPr>
        <p:sp>
          <p:nvSpPr>
            <p:cNvPr id="47" name="Trapezoid 4"/>
            <p:cNvSpPr/>
            <p:nvPr/>
          </p:nvSpPr>
          <p:spPr>
            <a:xfrm rot="19186488">
              <a:off x="509636" y="1544695"/>
              <a:ext cx="1676808" cy="540542"/>
            </a:xfrm>
            <a:custGeom>
              <a:avLst/>
              <a:gdLst>
                <a:gd name="connsiteX0" fmla="*/ 0 w 1669653"/>
                <a:gd name="connsiteY0" fmla="*/ 540542 h 540542"/>
                <a:gd name="connsiteX1" fmla="*/ 450969 w 1669653"/>
                <a:gd name="connsiteY1" fmla="*/ 0 h 540542"/>
                <a:gd name="connsiteX2" fmla="*/ 1218684 w 1669653"/>
                <a:gd name="connsiteY2" fmla="*/ 0 h 540542"/>
                <a:gd name="connsiteX3" fmla="*/ 1669653 w 1669653"/>
                <a:gd name="connsiteY3" fmla="*/ 540542 h 540542"/>
                <a:gd name="connsiteX4" fmla="*/ 0 w 1669653"/>
                <a:gd name="connsiteY4" fmla="*/ 540542 h 540542"/>
                <a:gd name="connsiteX0" fmla="*/ 0 w 1669653"/>
                <a:gd name="connsiteY0" fmla="*/ 540542 h 540542"/>
                <a:gd name="connsiteX1" fmla="*/ 450969 w 1669653"/>
                <a:gd name="connsiteY1" fmla="*/ 0 h 540542"/>
                <a:gd name="connsiteX2" fmla="*/ 1043056 w 1669653"/>
                <a:gd name="connsiteY2" fmla="*/ 1153 h 540542"/>
                <a:gd name="connsiteX3" fmla="*/ 1669653 w 1669653"/>
                <a:gd name="connsiteY3" fmla="*/ 540542 h 540542"/>
                <a:gd name="connsiteX4" fmla="*/ 0 w 1669653"/>
                <a:gd name="connsiteY4" fmla="*/ 540542 h 540542"/>
                <a:gd name="connsiteX0" fmla="*/ 0 w 1676084"/>
                <a:gd name="connsiteY0" fmla="*/ 540542 h 540542"/>
                <a:gd name="connsiteX1" fmla="*/ 450969 w 1676084"/>
                <a:gd name="connsiteY1" fmla="*/ 0 h 540542"/>
                <a:gd name="connsiteX2" fmla="*/ 1043056 w 1676084"/>
                <a:gd name="connsiteY2" fmla="*/ 1153 h 540542"/>
                <a:gd name="connsiteX3" fmla="*/ 1676084 w 1676084"/>
                <a:gd name="connsiteY3" fmla="*/ 536625 h 540542"/>
                <a:gd name="connsiteX4" fmla="*/ 0 w 1676084"/>
                <a:gd name="connsiteY4" fmla="*/ 540542 h 540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084" h="540542">
                  <a:moveTo>
                    <a:pt x="0" y="540542"/>
                  </a:moveTo>
                  <a:lnTo>
                    <a:pt x="450969" y="0"/>
                  </a:lnTo>
                  <a:lnTo>
                    <a:pt x="1043056" y="1153"/>
                  </a:lnTo>
                  <a:lnTo>
                    <a:pt x="1676084" y="536625"/>
                  </a:lnTo>
                  <a:lnTo>
                    <a:pt x="0" y="540542"/>
                  </a:lnTo>
                  <a:close/>
                </a:path>
              </a:pathLst>
            </a:custGeom>
            <a:gradFill flip="none" rotWithShape="1">
              <a:gsLst>
                <a:gs pos="0">
                  <a:srgbClr val="FF9901">
                    <a:shade val="30000"/>
                    <a:satMod val="115000"/>
                  </a:srgbClr>
                </a:gs>
                <a:gs pos="50000">
                  <a:srgbClr val="FF9901">
                    <a:shade val="67500"/>
                    <a:satMod val="115000"/>
                  </a:srgbClr>
                </a:gs>
                <a:gs pos="100000">
                  <a:srgbClr val="FF9901">
                    <a:shade val="100000"/>
                    <a:satMod val="115000"/>
                  </a:srgbClr>
                </a:gs>
              </a:gsLst>
              <a:lin ang="162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48" name="Picture 345" descr="shadow_1_m"/>
            <p:cNvPicPr>
              <a:picLocks noChangeAspect="1" noChangeArrowheads="1"/>
            </p:cNvPicPr>
            <p:nvPr/>
          </p:nvPicPr>
          <p:blipFill>
            <a:blip r:embed="rId4">
              <a:extLst>
                <a:ext uri="{28A0092B-C50C-407E-A947-70E740481C1C}">
                  <a14:useLocalDpi xmlns:a14="http://schemas.microsoft.com/office/drawing/2010/main" val="0"/>
                </a:ext>
              </a:extLst>
            </a:blip>
            <a:srcRect t="61411"/>
            <a:stretch>
              <a:fillRect/>
            </a:stretch>
          </p:blipFill>
          <p:spPr bwMode="gray">
            <a:xfrm rot="-2368070">
              <a:off x="747894" y="1666019"/>
              <a:ext cx="726072"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345" descr="shadow_1_m"/>
            <p:cNvPicPr>
              <a:picLocks noChangeAspect="1" noChangeArrowheads="1"/>
            </p:cNvPicPr>
            <p:nvPr/>
          </p:nvPicPr>
          <p:blipFill>
            <a:blip r:embed="rId5">
              <a:extLst>
                <a:ext uri="{28A0092B-C50C-407E-A947-70E740481C1C}">
                  <a14:useLocalDpi xmlns:a14="http://schemas.microsoft.com/office/drawing/2010/main" val="0"/>
                </a:ext>
              </a:extLst>
            </a:blip>
            <a:srcRect t="61411"/>
            <a:stretch>
              <a:fillRect/>
            </a:stretch>
          </p:blipFill>
          <p:spPr bwMode="gray">
            <a:xfrm rot="8395770" flipH="1">
              <a:off x="500109" y="1987563"/>
              <a:ext cx="1951512" cy="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 name="TextBox 45"/>
          <p:cNvSpPr txBox="1">
            <a:spLocks noChangeArrowheads="1"/>
          </p:cNvSpPr>
          <p:nvPr/>
        </p:nvSpPr>
        <p:spPr bwMode="auto">
          <a:xfrm rot="19199599">
            <a:off x="7846370" y="1181260"/>
            <a:ext cx="16030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Calibri" pitchFamily="34" charset="0"/>
              </a:defRPr>
            </a:lvl1pPr>
            <a:lvl2pPr marL="742950">
              <a:defRPr sz="2600">
                <a:solidFill>
                  <a:schemeClr val="tx1"/>
                </a:solidFill>
                <a:latin typeface="Calibri" pitchFamily="34" charset="0"/>
              </a:defRPr>
            </a:lvl2pPr>
            <a:lvl3pPr marL="1143000">
              <a:defRPr sz="2400">
                <a:solidFill>
                  <a:schemeClr val="tx1"/>
                </a:solidFill>
                <a:latin typeface="Calibri" pitchFamily="34" charset="0"/>
              </a:defRPr>
            </a:lvl3pPr>
            <a:lvl4pPr marL="1600200">
              <a:defRPr sz="22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eaLnBrk="0" fontAlgn="base" hangingPunct="0">
              <a:spcAft>
                <a:spcPct val="0"/>
              </a:spcAft>
              <a:buClr>
                <a:srgbClr val="40A64C"/>
              </a:buClr>
              <a:buFont typeface="Wingdings 2" pitchFamily="18" charset="2"/>
              <a:defRPr sz="2000">
                <a:solidFill>
                  <a:schemeClr val="tx1"/>
                </a:solidFill>
                <a:latin typeface="Calibri" pitchFamily="34" charset="0"/>
              </a:defRPr>
            </a:lvl6pPr>
            <a:lvl7pPr marL="2971800" indent="-228600" eaLnBrk="0" fontAlgn="base" hangingPunct="0">
              <a:spcAft>
                <a:spcPct val="0"/>
              </a:spcAft>
              <a:buClr>
                <a:srgbClr val="40A64C"/>
              </a:buClr>
              <a:buFont typeface="Wingdings 2" pitchFamily="18" charset="2"/>
              <a:defRPr sz="2000">
                <a:solidFill>
                  <a:schemeClr val="tx1"/>
                </a:solidFill>
                <a:latin typeface="Calibri" pitchFamily="34" charset="0"/>
              </a:defRPr>
            </a:lvl7pPr>
            <a:lvl8pPr marL="3429000" indent="-228600" eaLnBrk="0" fontAlgn="base" hangingPunct="0">
              <a:spcAft>
                <a:spcPct val="0"/>
              </a:spcAft>
              <a:buClr>
                <a:srgbClr val="40A64C"/>
              </a:buClr>
              <a:buFont typeface="Wingdings 2" pitchFamily="18" charset="2"/>
              <a:defRPr sz="2000">
                <a:solidFill>
                  <a:schemeClr val="tx1"/>
                </a:solidFill>
                <a:latin typeface="Calibri" pitchFamily="34" charset="0"/>
              </a:defRPr>
            </a:lvl8pPr>
            <a:lvl9pPr marL="3886200" indent="-228600" eaLnBrk="0" fontAlgn="base" hangingPunct="0">
              <a:spcAft>
                <a:spcPct val="0"/>
              </a:spcAft>
              <a:buClr>
                <a:srgbClr val="40A64C"/>
              </a:buClr>
              <a:buFont typeface="Wingdings 2" pitchFamily="18" charset="2"/>
              <a:defRPr sz="2000">
                <a:solidFill>
                  <a:schemeClr val="tx1"/>
                </a:solidFill>
                <a:latin typeface="Calibri" pitchFamily="34" charset="0"/>
              </a:defRPr>
            </a:lvl9pPr>
          </a:lstStyle>
          <a:p>
            <a:pPr algn="ctr" eaLnBrk="1" hangingPunct="1"/>
            <a:r>
              <a:rPr lang="en-US" altLang="en-US" sz="4000" b="1">
                <a:latin typeface="Arial" charset="0"/>
              </a:rPr>
              <a:t>3,4</a:t>
            </a:r>
            <a:endParaRPr lang="en-US" altLang="en-US" sz="4000" b="1" i="1">
              <a:latin typeface="Arial" charset="0"/>
            </a:endParaRPr>
          </a:p>
        </p:txBody>
      </p:sp>
      <p:sp>
        <p:nvSpPr>
          <p:cNvPr id="58" name="Rectangle 57"/>
          <p:cNvSpPr/>
          <p:nvPr/>
        </p:nvSpPr>
        <p:spPr>
          <a:xfrm>
            <a:off x="8592899" y="1734706"/>
            <a:ext cx="3403157" cy="1569660"/>
          </a:xfrm>
          <a:prstGeom prst="rect">
            <a:avLst/>
          </a:prstGeom>
          <a:noFill/>
          <a:ln>
            <a:noFill/>
          </a:ln>
        </p:spPr>
        <p:txBody>
          <a:bodyPr wrap="square">
            <a:spAutoFit/>
          </a:bodyPr>
          <a:lstStyle/>
          <a:p>
            <a:pPr algn="ctr"/>
            <a:r>
              <a:rPr lang="vi-VN" sz="3200" b="1" i="1">
                <a:solidFill>
                  <a:srgbClr val="002060"/>
                </a:solidFill>
                <a:latin typeface="Times New Roman" pitchFamily="18" charset="0"/>
                <a:cs typeface="Times New Roman" pitchFamily="18" charset="0"/>
              </a:rPr>
              <a:t>Khi bạn thân thay đổi nơi ở nên phải chuyển trường</a:t>
            </a:r>
            <a:endParaRPr lang="en-US" sz="3200" b="1">
              <a:solidFill>
                <a:srgbClr val="002060"/>
              </a:solidFill>
              <a:latin typeface="Times New Roman" pitchFamily="18" charset="0"/>
              <a:cs typeface="Times New Roman" pitchFamily="18" charset="0"/>
            </a:endParaRPr>
          </a:p>
        </p:txBody>
      </p:sp>
      <p:sp>
        <p:nvSpPr>
          <p:cNvPr id="16" name="Rectangle 15"/>
          <p:cNvSpPr/>
          <p:nvPr/>
        </p:nvSpPr>
        <p:spPr>
          <a:xfrm>
            <a:off x="916180" y="3728827"/>
            <a:ext cx="7053928" cy="1143121"/>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a:solidFill>
                  <a:schemeClr val="accent2">
                    <a:lumMod val="50000"/>
                  </a:schemeClr>
                </a:solidFill>
                <a:latin typeface="Times New Roman" pitchFamily="18" charset="0"/>
                <a:cs typeface="Times New Roman" pitchFamily="18" charset="0"/>
              </a:rPr>
              <a:t>Cùng nhau duy trì một số hoạt động có chung sở thích</a:t>
            </a:r>
          </a:p>
        </p:txBody>
      </p:sp>
      <p:sp>
        <p:nvSpPr>
          <p:cNvPr id="17" name="Rectangle 16"/>
          <p:cNvSpPr/>
          <p:nvPr/>
        </p:nvSpPr>
        <p:spPr>
          <a:xfrm>
            <a:off x="916180" y="1271933"/>
            <a:ext cx="7053928" cy="1104356"/>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a:solidFill>
                  <a:schemeClr val="accent2">
                    <a:lumMod val="50000"/>
                  </a:schemeClr>
                </a:solidFill>
                <a:latin typeface="Times New Roman" pitchFamily="18" charset="0"/>
                <a:cs typeface="Times New Roman" pitchFamily="18" charset="0"/>
              </a:rPr>
              <a:t>Trò chuyện, hỏi thăm bạn thường xuyên xem bạn thích ứng với môi trường mới như thế nào</a:t>
            </a:r>
          </a:p>
        </p:txBody>
      </p:sp>
      <p:sp>
        <p:nvSpPr>
          <p:cNvPr id="18" name="Rectangle 17"/>
          <p:cNvSpPr/>
          <p:nvPr/>
        </p:nvSpPr>
        <p:spPr>
          <a:xfrm>
            <a:off x="916180" y="2521415"/>
            <a:ext cx="7053928" cy="1054477"/>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a:solidFill>
                  <a:schemeClr val="accent2">
                    <a:lumMod val="50000"/>
                  </a:schemeClr>
                </a:solidFill>
                <a:latin typeface="Times New Roman" pitchFamily="18" charset="0"/>
                <a:cs typeface="Times New Roman" pitchFamily="18" charset="0"/>
              </a:rPr>
              <a:t>Hẹn gặp bạn khi có thời gian rảnh rỗi</a:t>
            </a:r>
          </a:p>
        </p:txBody>
      </p:sp>
      <p:sp>
        <p:nvSpPr>
          <p:cNvPr id="19" name="Rectangle 18"/>
          <p:cNvSpPr/>
          <p:nvPr/>
        </p:nvSpPr>
        <p:spPr>
          <a:xfrm>
            <a:off x="916180" y="5032393"/>
            <a:ext cx="7053928" cy="1173679"/>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a:solidFill>
                  <a:schemeClr val="accent2">
                    <a:lumMod val="50000"/>
                  </a:schemeClr>
                </a:solidFill>
                <a:latin typeface="Times New Roman" pitchFamily="18" charset="0"/>
                <a:cs typeface="Times New Roman" pitchFamily="18" charset="0"/>
              </a:rPr>
              <a:t>Đề nghị giúp đỡ nếu bạn gặp khó khăn ở trường mới (nếu có).</a:t>
            </a:r>
          </a:p>
        </p:txBody>
      </p:sp>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12673" y="3840089"/>
            <a:ext cx="2781026" cy="280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820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6" presetClass="entr" presetSubtype="21"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arn(inVertical)">
                                      <p:cBhvr>
                                        <p:cTn id="10" dur="500"/>
                                        <p:tgtEl>
                                          <p:spTgt spid="4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barn(inVertical)">
                                      <p:cBhvr>
                                        <p:cTn id="13" dur="500"/>
                                        <p:tgtEl>
                                          <p:spTgt spid="5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barn(inVertical)">
                                      <p:cBhvr>
                                        <p:cTn id="16" dur="500"/>
                                        <p:tgtEl>
                                          <p:spTgt spid="58"/>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5" grpId="0"/>
      <p:bldP spid="58" grpId="0"/>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sp>
        <p:nvSpPr>
          <p:cNvPr id="91" name="Rectangle 90"/>
          <p:cNvSpPr/>
          <p:nvPr/>
        </p:nvSpPr>
        <p:spPr>
          <a:xfrm>
            <a:off x="873726" y="3830875"/>
            <a:ext cx="3492500" cy="255541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92" name="Group 91"/>
          <p:cNvGrpSpPr>
            <a:grpSpLocks/>
          </p:cNvGrpSpPr>
          <p:nvPr/>
        </p:nvGrpSpPr>
        <p:grpSpPr bwMode="auto">
          <a:xfrm>
            <a:off x="394842" y="3761050"/>
            <a:ext cx="1951037" cy="541337"/>
            <a:chOff x="500109" y="1538263"/>
            <a:chExt cx="1951512" cy="540542"/>
          </a:xfrm>
        </p:grpSpPr>
        <p:sp>
          <p:nvSpPr>
            <p:cNvPr id="93" name="Trapezoid 4"/>
            <p:cNvSpPr/>
            <p:nvPr/>
          </p:nvSpPr>
          <p:spPr>
            <a:xfrm rot="19186488">
              <a:off x="509636" y="1538263"/>
              <a:ext cx="1679984" cy="540542"/>
            </a:xfrm>
            <a:custGeom>
              <a:avLst/>
              <a:gdLst>
                <a:gd name="connsiteX0" fmla="*/ 0 w 1669653"/>
                <a:gd name="connsiteY0" fmla="*/ 540542 h 540542"/>
                <a:gd name="connsiteX1" fmla="*/ 450969 w 1669653"/>
                <a:gd name="connsiteY1" fmla="*/ 0 h 540542"/>
                <a:gd name="connsiteX2" fmla="*/ 1218684 w 1669653"/>
                <a:gd name="connsiteY2" fmla="*/ 0 h 540542"/>
                <a:gd name="connsiteX3" fmla="*/ 1669653 w 1669653"/>
                <a:gd name="connsiteY3" fmla="*/ 540542 h 540542"/>
                <a:gd name="connsiteX4" fmla="*/ 0 w 1669653"/>
                <a:gd name="connsiteY4" fmla="*/ 540542 h 540542"/>
                <a:gd name="connsiteX0" fmla="*/ 0 w 1669653"/>
                <a:gd name="connsiteY0" fmla="*/ 540542 h 540542"/>
                <a:gd name="connsiteX1" fmla="*/ 450969 w 1669653"/>
                <a:gd name="connsiteY1" fmla="*/ 0 h 540542"/>
                <a:gd name="connsiteX2" fmla="*/ 1043056 w 1669653"/>
                <a:gd name="connsiteY2" fmla="*/ 1153 h 540542"/>
                <a:gd name="connsiteX3" fmla="*/ 1669653 w 1669653"/>
                <a:gd name="connsiteY3" fmla="*/ 540542 h 540542"/>
                <a:gd name="connsiteX4" fmla="*/ 0 w 1669653"/>
                <a:gd name="connsiteY4" fmla="*/ 540542 h 540542"/>
                <a:gd name="connsiteX0" fmla="*/ 0 w 1678182"/>
                <a:gd name="connsiteY0" fmla="*/ 540542 h 541519"/>
                <a:gd name="connsiteX1" fmla="*/ 450969 w 1678182"/>
                <a:gd name="connsiteY1" fmla="*/ 0 h 541519"/>
                <a:gd name="connsiteX2" fmla="*/ 1043056 w 1678182"/>
                <a:gd name="connsiteY2" fmla="*/ 1153 h 541519"/>
                <a:gd name="connsiteX3" fmla="*/ 1678182 w 1678182"/>
                <a:gd name="connsiteY3" fmla="*/ 541519 h 541519"/>
                <a:gd name="connsiteX4" fmla="*/ 0 w 1678182"/>
                <a:gd name="connsiteY4" fmla="*/ 540542 h 541519"/>
                <a:gd name="connsiteX0" fmla="*/ 0 w 1681258"/>
                <a:gd name="connsiteY0" fmla="*/ 540542 h 540542"/>
                <a:gd name="connsiteX1" fmla="*/ 450969 w 1681258"/>
                <a:gd name="connsiteY1" fmla="*/ 0 h 540542"/>
                <a:gd name="connsiteX2" fmla="*/ 1043056 w 1681258"/>
                <a:gd name="connsiteY2" fmla="*/ 1153 h 540542"/>
                <a:gd name="connsiteX3" fmla="*/ 1681258 w 1681258"/>
                <a:gd name="connsiteY3" fmla="*/ 537882 h 540542"/>
                <a:gd name="connsiteX4" fmla="*/ 0 w 1681258"/>
                <a:gd name="connsiteY4" fmla="*/ 540542 h 540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258" h="540542">
                  <a:moveTo>
                    <a:pt x="0" y="540542"/>
                  </a:moveTo>
                  <a:lnTo>
                    <a:pt x="450969" y="0"/>
                  </a:lnTo>
                  <a:lnTo>
                    <a:pt x="1043056" y="1153"/>
                  </a:lnTo>
                  <a:lnTo>
                    <a:pt x="1681258" y="537882"/>
                  </a:lnTo>
                  <a:lnTo>
                    <a:pt x="0" y="540542"/>
                  </a:lnTo>
                  <a:close/>
                </a:path>
              </a:pathLst>
            </a:custGeom>
            <a:gradFill flip="none" rotWithShape="1">
              <a:gsLst>
                <a:gs pos="0">
                  <a:srgbClr val="C444BD">
                    <a:shade val="30000"/>
                    <a:satMod val="115000"/>
                  </a:srgbClr>
                </a:gs>
                <a:gs pos="50000">
                  <a:srgbClr val="C444BD">
                    <a:shade val="67500"/>
                    <a:satMod val="115000"/>
                  </a:srgbClr>
                </a:gs>
                <a:gs pos="100000">
                  <a:srgbClr val="C444BD">
                    <a:shade val="100000"/>
                    <a:satMod val="115000"/>
                  </a:srgbClr>
                </a:gs>
              </a:gsLst>
              <a:lin ang="162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94" name="Picture 345" descr="shadow_1_m"/>
            <p:cNvPicPr>
              <a:picLocks noChangeAspect="1" noChangeArrowheads="1"/>
            </p:cNvPicPr>
            <p:nvPr/>
          </p:nvPicPr>
          <p:blipFill>
            <a:blip r:embed="rId4">
              <a:extLst>
                <a:ext uri="{28A0092B-C50C-407E-A947-70E740481C1C}">
                  <a14:useLocalDpi xmlns:a14="http://schemas.microsoft.com/office/drawing/2010/main" val="0"/>
                </a:ext>
              </a:extLst>
            </a:blip>
            <a:srcRect t="61411"/>
            <a:stretch>
              <a:fillRect/>
            </a:stretch>
          </p:blipFill>
          <p:spPr bwMode="gray">
            <a:xfrm rot="-2368070">
              <a:off x="747894" y="1666019"/>
              <a:ext cx="726072"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345" descr="shadow_1_m"/>
            <p:cNvPicPr>
              <a:picLocks noChangeAspect="1" noChangeArrowheads="1"/>
            </p:cNvPicPr>
            <p:nvPr/>
          </p:nvPicPr>
          <p:blipFill>
            <a:blip r:embed="rId5">
              <a:extLst>
                <a:ext uri="{28A0092B-C50C-407E-A947-70E740481C1C}">
                  <a14:useLocalDpi xmlns:a14="http://schemas.microsoft.com/office/drawing/2010/main" val="0"/>
                </a:ext>
              </a:extLst>
            </a:blip>
            <a:srcRect t="61411"/>
            <a:stretch>
              <a:fillRect/>
            </a:stretch>
          </p:blipFill>
          <p:spPr bwMode="gray">
            <a:xfrm rot="8395770" flipH="1">
              <a:off x="500109" y="1987563"/>
              <a:ext cx="1951512" cy="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6" name="TextBox 46"/>
          <p:cNvSpPr txBox="1">
            <a:spLocks noChangeArrowheads="1"/>
          </p:cNvSpPr>
          <p:nvPr/>
        </p:nvSpPr>
        <p:spPr bwMode="auto">
          <a:xfrm rot="19199599">
            <a:off x="267842" y="3750460"/>
            <a:ext cx="18430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Calibri" pitchFamily="34" charset="0"/>
              </a:defRPr>
            </a:lvl1pPr>
            <a:lvl2pPr marL="742950">
              <a:defRPr sz="2600">
                <a:solidFill>
                  <a:schemeClr val="tx1"/>
                </a:solidFill>
                <a:latin typeface="Calibri" pitchFamily="34" charset="0"/>
              </a:defRPr>
            </a:lvl2pPr>
            <a:lvl3pPr marL="1143000">
              <a:defRPr sz="2400">
                <a:solidFill>
                  <a:schemeClr val="tx1"/>
                </a:solidFill>
                <a:latin typeface="Calibri" pitchFamily="34" charset="0"/>
              </a:defRPr>
            </a:lvl3pPr>
            <a:lvl4pPr marL="1600200">
              <a:defRPr sz="22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eaLnBrk="0" fontAlgn="base" hangingPunct="0">
              <a:spcAft>
                <a:spcPct val="0"/>
              </a:spcAft>
              <a:buClr>
                <a:srgbClr val="40A64C"/>
              </a:buClr>
              <a:buFont typeface="Wingdings 2" pitchFamily="18" charset="2"/>
              <a:defRPr sz="2000">
                <a:solidFill>
                  <a:schemeClr val="tx1"/>
                </a:solidFill>
                <a:latin typeface="Calibri" pitchFamily="34" charset="0"/>
              </a:defRPr>
            </a:lvl6pPr>
            <a:lvl7pPr marL="2971800" indent="-228600" eaLnBrk="0" fontAlgn="base" hangingPunct="0">
              <a:spcAft>
                <a:spcPct val="0"/>
              </a:spcAft>
              <a:buClr>
                <a:srgbClr val="40A64C"/>
              </a:buClr>
              <a:buFont typeface="Wingdings 2" pitchFamily="18" charset="2"/>
              <a:defRPr sz="2000">
                <a:solidFill>
                  <a:schemeClr val="tx1"/>
                </a:solidFill>
                <a:latin typeface="Calibri" pitchFamily="34" charset="0"/>
              </a:defRPr>
            </a:lvl7pPr>
            <a:lvl8pPr marL="3429000" indent="-228600" eaLnBrk="0" fontAlgn="base" hangingPunct="0">
              <a:spcAft>
                <a:spcPct val="0"/>
              </a:spcAft>
              <a:buClr>
                <a:srgbClr val="40A64C"/>
              </a:buClr>
              <a:buFont typeface="Wingdings 2" pitchFamily="18" charset="2"/>
              <a:defRPr sz="2000">
                <a:solidFill>
                  <a:schemeClr val="tx1"/>
                </a:solidFill>
                <a:latin typeface="Calibri" pitchFamily="34" charset="0"/>
              </a:defRPr>
            </a:lvl8pPr>
            <a:lvl9pPr marL="3886200" indent="-228600" eaLnBrk="0" fontAlgn="base" hangingPunct="0">
              <a:spcAft>
                <a:spcPct val="0"/>
              </a:spcAft>
              <a:buClr>
                <a:srgbClr val="40A64C"/>
              </a:buClr>
              <a:buFont typeface="Wingdings 2" pitchFamily="18" charset="2"/>
              <a:defRPr sz="2000">
                <a:solidFill>
                  <a:schemeClr val="tx1"/>
                </a:solidFill>
                <a:latin typeface="Calibri" pitchFamily="34" charset="0"/>
              </a:defRPr>
            </a:lvl9pPr>
          </a:lstStyle>
          <a:p>
            <a:pPr algn="ctr" eaLnBrk="1" hangingPunct="1"/>
            <a:r>
              <a:rPr lang="en-US" altLang="en-US" sz="4000" b="1">
                <a:solidFill>
                  <a:schemeClr val="bg1"/>
                </a:solidFill>
                <a:latin typeface="Arial" charset="0"/>
              </a:rPr>
              <a:t>5,6</a:t>
            </a:r>
            <a:endParaRPr lang="en-US" altLang="en-US" sz="4000" b="1" i="1">
              <a:solidFill>
                <a:schemeClr val="bg1"/>
              </a:solidFill>
              <a:latin typeface="Arial" charset="0"/>
            </a:endParaRPr>
          </a:p>
        </p:txBody>
      </p:sp>
      <p:sp>
        <p:nvSpPr>
          <p:cNvPr id="97" name="Rectangle 96"/>
          <p:cNvSpPr/>
          <p:nvPr/>
        </p:nvSpPr>
        <p:spPr>
          <a:xfrm>
            <a:off x="1136140" y="4133481"/>
            <a:ext cx="3207441" cy="2062103"/>
          </a:xfrm>
          <a:prstGeom prst="rect">
            <a:avLst/>
          </a:prstGeom>
          <a:noFill/>
          <a:ln>
            <a:noFill/>
          </a:ln>
        </p:spPr>
        <p:txBody>
          <a:bodyPr wrap="square">
            <a:spAutoFit/>
          </a:bodyPr>
          <a:lstStyle/>
          <a:p>
            <a:pPr algn="ctr"/>
            <a:r>
              <a:rPr lang="vi-VN" sz="3200" b="1" i="1">
                <a:solidFill>
                  <a:srgbClr val="C00000"/>
                </a:solidFill>
                <a:latin typeface="Times New Roman" pitchFamily="18" charset="0"/>
                <a:cs typeface="Times New Roman" pitchFamily="18" charset="0"/>
              </a:rPr>
              <a:t>Khi mình có mâu thuẫn với nhóm bạn do khác biệt về quan điểm</a:t>
            </a:r>
            <a:endParaRPr lang="en-US" sz="3200" b="1">
              <a:solidFill>
                <a:srgbClr val="C00000"/>
              </a:solidFill>
              <a:latin typeface="Times New Roman" pitchFamily="18" charset="0"/>
              <a:cs typeface="Times New Roman" pitchFamily="18" charset="0"/>
            </a:endParaRPr>
          </a:p>
        </p:txBody>
      </p:sp>
      <p:sp>
        <p:nvSpPr>
          <p:cNvPr id="15" name="Rectangle 14"/>
          <p:cNvSpPr/>
          <p:nvPr/>
        </p:nvSpPr>
        <p:spPr>
          <a:xfrm>
            <a:off x="4893094" y="3569170"/>
            <a:ext cx="7053928" cy="1143121"/>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a:solidFill>
                  <a:srgbClr val="002060"/>
                </a:solidFill>
                <a:latin typeface="Times New Roman" pitchFamily="18" charset="0"/>
                <a:cs typeface="Times New Roman" pitchFamily="18" charset="0"/>
              </a:rPr>
              <a:t>Chia sẻ quan điểm của mình một cách chân thành và không áp đặt.</a:t>
            </a:r>
          </a:p>
        </p:txBody>
      </p:sp>
      <p:sp>
        <p:nvSpPr>
          <p:cNvPr id="16" name="Rectangle 15"/>
          <p:cNvSpPr/>
          <p:nvPr/>
        </p:nvSpPr>
        <p:spPr>
          <a:xfrm>
            <a:off x="4893094" y="1112276"/>
            <a:ext cx="7053928" cy="1104356"/>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a:solidFill>
                  <a:srgbClr val="002060"/>
                </a:solidFill>
                <a:latin typeface="Times New Roman" pitchFamily="18" charset="0"/>
                <a:cs typeface="Times New Roman" pitchFamily="18" charset="0"/>
              </a:rPr>
              <a:t>Chấp nhận sự khác biệt về quan điểm.</a:t>
            </a:r>
          </a:p>
        </p:txBody>
      </p:sp>
      <p:sp>
        <p:nvSpPr>
          <p:cNvPr id="17" name="Rectangle 16"/>
          <p:cNvSpPr/>
          <p:nvPr/>
        </p:nvSpPr>
        <p:spPr>
          <a:xfrm>
            <a:off x="4893094" y="2361758"/>
            <a:ext cx="7053928" cy="1054477"/>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a:solidFill>
                  <a:srgbClr val="002060"/>
                </a:solidFill>
                <a:latin typeface="Times New Roman" pitchFamily="18" charset="0"/>
                <a:cs typeface="Times New Roman" pitchFamily="18" charset="0"/>
              </a:rPr>
              <a:t>Cố gắng bình tĩnh và kiểm soát cảm xúc.</a:t>
            </a:r>
          </a:p>
        </p:txBody>
      </p:sp>
      <p:sp>
        <p:nvSpPr>
          <p:cNvPr id="18" name="Rectangle 17"/>
          <p:cNvSpPr/>
          <p:nvPr/>
        </p:nvSpPr>
        <p:spPr>
          <a:xfrm>
            <a:off x="4893094" y="4872736"/>
            <a:ext cx="7053928" cy="1173679"/>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a:solidFill>
                  <a:srgbClr val="002060"/>
                </a:solidFill>
                <a:latin typeface="Times New Roman" pitchFamily="18" charset="0"/>
                <a:cs typeface="Times New Roman" pitchFamily="18" charset="0"/>
              </a:rPr>
              <a:t>Thể hiện sự tôn trọng quan điểm của nhóm bạn.</a:t>
            </a:r>
          </a:p>
        </p:txBody>
      </p:sp>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202" y="1131064"/>
            <a:ext cx="3995827" cy="2285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9638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par>
                                <p:cTn id="8" presetID="16" presetClass="entr" presetSubtype="21"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barn(inVertical)">
                                      <p:cBhvr>
                                        <p:cTn id="10" dur="500"/>
                                        <p:tgtEl>
                                          <p:spTgt spid="9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barn(inVertical)">
                                      <p:cBhvr>
                                        <p:cTn id="13" dur="500"/>
                                        <p:tgtEl>
                                          <p:spTgt spid="9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barn(inVertical)">
                                      <p:cBhvr>
                                        <p:cTn id="16" dur="500"/>
                                        <p:tgtEl>
                                          <p:spTgt spid="97"/>
                                        </p:tgtEl>
                                      </p:cBhvr>
                                    </p:animEffect>
                                  </p:childTnLst>
                                </p:cTn>
                              </p:par>
                              <p:par>
                                <p:cTn id="17" presetID="16" presetClass="entr" presetSubtype="21" fill="hold" nodeType="with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barn(inVertical)">
                                      <p:cBhvr>
                                        <p:cTn id="19" dur="500"/>
                                        <p:tgtEl>
                                          <p:spTgt spid="307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6" grpId="0"/>
      <p:bldP spid="97" grpId="0"/>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sp>
        <p:nvSpPr>
          <p:cNvPr id="19" name="Rectangle 18"/>
          <p:cNvSpPr/>
          <p:nvPr/>
        </p:nvSpPr>
        <p:spPr>
          <a:xfrm>
            <a:off x="753953" y="1147044"/>
            <a:ext cx="3492500" cy="252142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800">
              <a:latin typeface="Times New Roman" pitchFamily="18" charset="0"/>
              <a:cs typeface="Times New Roman" pitchFamily="18" charset="0"/>
            </a:endParaRPr>
          </a:p>
        </p:txBody>
      </p:sp>
      <p:grpSp>
        <p:nvGrpSpPr>
          <p:cNvPr id="20" name="Group 35"/>
          <p:cNvGrpSpPr>
            <a:grpSpLocks/>
          </p:cNvGrpSpPr>
          <p:nvPr/>
        </p:nvGrpSpPr>
        <p:grpSpPr bwMode="auto">
          <a:xfrm>
            <a:off x="275069" y="1077219"/>
            <a:ext cx="1951037" cy="541337"/>
            <a:chOff x="500109" y="1538263"/>
            <a:chExt cx="1951512" cy="540542"/>
          </a:xfrm>
        </p:grpSpPr>
        <p:sp>
          <p:nvSpPr>
            <p:cNvPr id="21" name="Trapezoid 4"/>
            <p:cNvSpPr/>
            <p:nvPr/>
          </p:nvSpPr>
          <p:spPr>
            <a:xfrm rot="19186488">
              <a:off x="509636" y="1538263"/>
              <a:ext cx="1679984" cy="540542"/>
            </a:xfrm>
            <a:custGeom>
              <a:avLst/>
              <a:gdLst>
                <a:gd name="connsiteX0" fmla="*/ 0 w 1669653"/>
                <a:gd name="connsiteY0" fmla="*/ 540542 h 540542"/>
                <a:gd name="connsiteX1" fmla="*/ 450969 w 1669653"/>
                <a:gd name="connsiteY1" fmla="*/ 0 h 540542"/>
                <a:gd name="connsiteX2" fmla="*/ 1218684 w 1669653"/>
                <a:gd name="connsiteY2" fmla="*/ 0 h 540542"/>
                <a:gd name="connsiteX3" fmla="*/ 1669653 w 1669653"/>
                <a:gd name="connsiteY3" fmla="*/ 540542 h 540542"/>
                <a:gd name="connsiteX4" fmla="*/ 0 w 1669653"/>
                <a:gd name="connsiteY4" fmla="*/ 540542 h 540542"/>
                <a:gd name="connsiteX0" fmla="*/ 0 w 1669653"/>
                <a:gd name="connsiteY0" fmla="*/ 540542 h 540542"/>
                <a:gd name="connsiteX1" fmla="*/ 450969 w 1669653"/>
                <a:gd name="connsiteY1" fmla="*/ 0 h 540542"/>
                <a:gd name="connsiteX2" fmla="*/ 1043056 w 1669653"/>
                <a:gd name="connsiteY2" fmla="*/ 1153 h 540542"/>
                <a:gd name="connsiteX3" fmla="*/ 1669653 w 1669653"/>
                <a:gd name="connsiteY3" fmla="*/ 540542 h 540542"/>
                <a:gd name="connsiteX4" fmla="*/ 0 w 1669653"/>
                <a:gd name="connsiteY4" fmla="*/ 540542 h 540542"/>
                <a:gd name="connsiteX0" fmla="*/ 0 w 1678182"/>
                <a:gd name="connsiteY0" fmla="*/ 540542 h 541519"/>
                <a:gd name="connsiteX1" fmla="*/ 450969 w 1678182"/>
                <a:gd name="connsiteY1" fmla="*/ 0 h 541519"/>
                <a:gd name="connsiteX2" fmla="*/ 1043056 w 1678182"/>
                <a:gd name="connsiteY2" fmla="*/ 1153 h 541519"/>
                <a:gd name="connsiteX3" fmla="*/ 1678182 w 1678182"/>
                <a:gd name="connsiteY3" fmla="*/ 541519 h 541519"/>
                <a:gd name="connsiteX4" fmla="*/ 0 w 1678182"/>
                <a:gd name="connsiteY4" fmla="*/ 540542 h 541519"/>
                <a:gd name="connsiteX0" fmla="*/ 0 w 1681258"/>
                <a:gd name="connsiteY0" fmla="*/ 540542 h 540542"/>
                <a:gd name="connsiteX1" fmla="*/ 450969 w 1681258"/>
                <a:gd name="connsiteY1" fmla="*/ 0 h 540542"/>
                <a:gd name="connsiteX2" fmla="*/ 1043056 w 1681258"/>
                <a:gd name="connsiteY2" fmla="*/ 1153 h 540542"/>
                <a:gd name="connsiteX3" fmla="*/ 1681258 w 1681258"/>
                <a:gd name="connsiteY3" fmla="*/ 537882 h 540542"/>
                <a:gd name="connsiteX4" fmla="*/ 0 w 1681258"/>
                <a:gd name="connsiteY4" fmla="*/ 540542 h 540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258" h="540542">
                  <a:moveTo>
                    <a:pt x="0" y="540542"/>
                  </a:moveTo>
                  <a:lnTo>
                    <a:pt x="450969" y="0"/>
                  </a:lnTo>
                  <a:lnTo>
                    <a:pt x="1043056" y="1153"/>
                  </a:lnTo>
                  <a:lnTo>
                    <a:pt x="1681258" y="537882"/>
                  </a:lnTo>
                  <a:lnTo>
                    <a:pt x="0" y="540542"/>
                  </a:lnTo>
                  <a:close/>
                </a:path>
              </a:pathLst>
            </a:custGeom>
            <a:gradFill flip="none" rotWithShape="1">
              <a:gsLst>
                <a:gs pos="0">
                  <a:srgbClr val="C444BD">
                    <a:shade val="30000"/>
                    <a:satMod val="115000"/>
                  </a:srgbClr>
                </a:gs>
                <a:gs pos="50000">
                  <a:srgbClr val="C444BD">
                    <a:shade val="67500"/>
                    <a:satMod val="115000"/>
                  </a:srgbClr>
                </a:gs>
                <a:gs pos="100000">
                  <a:srgbClr val="C444BD">
                    <a:shade val="100000"/>
                    <a:satMod val="115000"/>
                  </a:srgbClr>
                </a:gs>
              </a:gsLst>
              <a:lin ang="162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3" name="Picture 345" descr="shadow_1_m"/>
            <p:cNvPicPr>
              <a:picLocks noChangeAspect="1" noChangeArrowheads="1"/>
            </p:cNvPicPr>
            <p:nvPr/>
          </p:nvPicPr>
          <p:blipFill>
            <a:blip r:embed="rId4">
              <a:extLst>
                <a:ext uri="{28A0092B-C50C-407E-A947-70E740481C1C}">
                  <a14:useLocalDpi xmlns:a14="http://schemas.microsoft.com/office/drawing/2010/main" val="0"/>
                </a:ext>
              </a:extLst>
            </a:blip>
            <a:srcRect t="61411"/>
            <a:stretch>
              <a:fillRect/>
            </a:stretch>
          </p:blipFill>
          <p:spPr bwMode="gray">
            <a:xfrm rot="-2368070">
              <a:off x="747894" y="1666019"/>
              <a:ext cx="726072"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45" descr="shadow_1_m"/>
            <p:cNvPicPr>
              <a:picLocks noChangeAspect="1" noChangeArrowheads="1"/>
            </p:cNvPicPr>
            <p:nvPr/>
          </p:nvPicPr>
          <p:blipFill>
            <a:blip r:embed="rId5">
              <a:extLst>
                <a:ext uri="{28A0092B-C50C-407E-A947-70E740481C1C}">
                  <a14:useLocalDpi xmlns:a14="http://schemas.microsoft.com/office/drawing/2010/main" val="0"/>
                </a:ext>
              </a:extLst>
            </a:blip>
            <a:srcRect t="61411"/>
            <a:stretch>
              <a:fillRect/>
            </a:stretch>
          </p:blipFill>
          <p:spPr bwMode="gray">
            <a:xfrm rot="8395770" flipH="1">
              <a:off x="500109" y="1987563"/>
              <a:ext cx="1951512" cy="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TextBox 46"/>
          <p:cNvSpPr txBox="1">
            <a:spLocks noChangeArrowheads="1"/>
          </p:cNvSpPr>
          <p:nvPr/>
        </p:nvSpPr>
        <p:spPr bwMode="auto">
          <a:xfrm rot="19199599">
            <a:off x="148069" y="1037601"/>
            <a:ext cx="18430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Calibri" pitchFamily="34" charset="0"/>
              </a:defRPr>
            </a:lvl1pPr>
            <a:lvl2pPr marL="742950">
              <a:defRPr sz="2600">
                <a:solidFill>
                  <a:schemeClr val="tx1"/>
                </a:solidFill>
                <a:latin typeface="Calibri" pitchFamily="34" charset="0"/>
              </a:defRPr>
            </a:lvl2pPr>
            <a:lvl3pPr marL="1143000">
              <a:defRPr sz="2400">
                <a:solidFill>
                  <a:schemeClr val="tx1"/>
                </a:solidFill>
                <a:latin typeface="Calibri" pitchFamily="34" charset="0"/>
              </a:defRPr>
            </a:lvl3pPr>
            <a:lvl4pPr marL="1600200">
              <a:defRPr sz="2200">
                <a:solidFill>
                  <a:schemeClr val="tx1"/>
                </a:solidFill>
                <a:latin typeface="Calibri" pitchFamily="34" charset="0"/>
              </a:defRPr>
            </a:lvl4pPr>
            <a:lvl5pPr marL="2057400" indent="-228600">
              <a:defRPr sz="2000">
                <a:solidFill>
                  <a:schemeClr val="tx1"/>
                </a:solidFill>
                <a:latin typeface="Calibri" pitchFamily="34" charset="0"/>
              </a:defRPr>
            </a:lvl5pPr>
            <a:lvl6pPr marL="2514600" indent="-228600" eaLnBrk="0" fontAlgn="base" hangingPunct="0">
              <a:spcAft>
                <a:spcPct val="0"/>
              </a:spcAft>
              <a:buClr>
                <a:srgbClr val="40A64C"/>
              </a:buClr>
              <a:buFont typeface="Wingdings 2" pitchFamily="18" charset="2"/>
              <a:defRPr sz="2000">
                <a:solidFill>
                  <a:schemeClr val="tx1"/>
                </a:solidFill>
                <a:latin typeface="Calibri" pitchFamily="34" charset="0"/>
              </a:defRPr>
            </a:lvl6pPr>
            <a:lvl7pPr marL="2971800" indent="-228600" eaLnBrk="0" fontAlgn="base" hangingPunct="0">
              <a:spcAft>
                <a:spcPct val="0"/>
              </a:spcAft>
              <a:buClr>
                <a:srgbClr val="40A64C"/>
              </a:buClr>
              <a:buFont typeface="Wingdings 2" pitchFamily="18" charset="2"/>
              <a:defRPr sz="2000">
                <a:solidFill>
                  <a:schemeClr val="tx1"/>
                </a:solidFill>
                <a:latin typeface="Calibri" pitchFamily="34" charset="0"/>
              </a:defRPr>
            </a:lvl7pPr>
            <a:lvl8pPr marL="3429000" indent="-228600" eaLnBrk="0" fontAlgn="base" hangingPunct="0">
              <a:spcAft>
                <a:spcPct val="0"/>
              </a:spcAft>
              <a:buClr>
                <a:srgbClr val="40A64C"/>
              </a:buClr>
              <a:buFont typeface="Wingdings 2" pitchFamily="18" charset="2"/>
              <a:defRPr sz="2000">
                <a:solidFill>
                  <a:schemeClr val="tx1"/>
                </a:solidFill>
                <a:latin typeface="Calibri" pitchFamily="34" charset="0"/>
              </a:defRPr>
            </a:lvl8pPr>
            <a:lvl9pPr marL="3886200" indent="-228600" eaLnBrk="0" fontAlgn="base" hangingPunct="0">
              <a:spcAft>
                <a:spcPct val="0"/>
              </a:spcAft>
              <a:buClr>
                <a:srgbClr val="40A64C"/>
              </a:buClr>
              <a:buFont typeface="Wingdings 2" pitchFamily="18" charset="2"/>
              <a:defRPr sz="2000">
                <a:solidFill>
                  <a:schemeClr val="tx1"/>
                </a:solidFill>
                <a:latin typeface="Calibri" pitchFamily="34" charset="0"/>
              </a:defRPr>
            </a:lvl9pPr>
          </a:lstStyle>
          <a:p>
            <a:pPr algn="ctr" eaLnBrk="1" hangingPunct="1"/>
            <a:r>
              <a:rPr lang="en-US" altLang="en-US" sz="4000" b="1">
                <a:solidFill>
                  <a:schemeClr val="bg1"/>
                </a:solidFill>
                <a:latin typeface="Arial" charset="0"/>
              </a:rPr>
              <a:t>7,8</a:t>
            </a:r>
            <a:endParaRPr lang="en-US" altLang="en-US" sz="4000" b="1" i="1">
              <a:solidFill>
                <a:schemeClr val="bg1"/>
              </a:solidFill>
              <a:latin typeface="Arial" charset="0"/>
            </a:endParaRPr>
          </a:p>
        </p:txBody>
      </p:sp>
      <p:sp>
        <p:nvSpPr>
          <p:cNvPr id="26" name="Rectangle 25"/>
          <p:cNvSpPr/>
          <p:nvPr/>
        </p:nvSpPr>
        <p:spPr>
          <a:xfrm>
            <a:off x="908993" y="1444686"/>
            <a:ext cx="3382965" cy="2062103"/>
          </a:xfrm>
          <a:prstGeom prst="rect">
            <a:avLst/>
          </a:prstGeom>
          <a:noFill/>
          <a:ln>
            <a:noFill/>
          </a:ln>
        </p:spPr>
        <p:txBody>
          <a:bodyPr wrap="square">
            <a:spAutoFit/>
          </a:bodyPr>
          <a:lstStyle/>
          <a:p>
            <a:pPr algn="ctr"/>
            <a:r>
              <a:rPr lang="vi-VN" sz="3200" b="1" i="1">
                <a:solidFill>
                  <a:srgbClr val="C00000"/>
                </a:solidFill>
                <a:latin typeface="Times New Roman" pitchFamily="18" charset="0"/>
                <a:cs typeface="Times New Roman" pitchFamily="18" charset="0"/>
              </a:rPr>
              <a:t>Gặp người bạn mới khi cùng tham gia câu lạc bộ yêu thích</a:t>
            </a: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9612" y="3697499"/>
            <a:ext cx="3124081" cy="304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4776980" y="1676542"/>
            <a:ext cx="7053928" cy="1143121"/>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a:solidFill>
                  <a:srgbClr val="002060"/>
                </a:solidFill>
                <a:latin typeface="Times New Roman" pitchFamily="18" charset="0"/>
                <a:cs typeface="Times New Roman" pitchFamily="18" charset="0"/>
              </a:rPr>
              <a:t>Tạo ra những chủ đề thú vị để cùng trao đổi với nhau. </a:t>
            </a:r>
          </a:p>
        </p:txBody>
      </p:sp>
      <p:sp>
        <p:nvSpPr>
          <p:cNvPr id="30" name="Rectangle 29"/>
          <p:cNvSpPr/>
          <p:nvPr/>
        </p:nvSpPr>
        <p:spPr>
          <a:xfrm>
            <a:off x="4776980" y="3135228"/>
            <a:ext cx="7053928" cy="1143121"/>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a:solidFill>
                  <a:srgbClr val="002060"/>
                </a:solidFill>
                <a:latin typeface="Times New Roman" pitchFamily="18" charset="0"/>
                <a:cs typeface="Times New Roman" pitchFamily="18" charset="0"/>
              </a:rPr>
              <a:t>Nhắn tin trò chuyện, hỏi thăm bạn.</a:t>
            </a:r>
          </a:p>
        </p:txBody>
      </p:sp>
      <p:sp>
        <p:nvSpPr>
          <p:cNvPr id="31" name="Rectangle 30"/>
          <p:cNvSpPr/>
          <p:nvPr/>
        </p:nvSpPr>
        <p:spPr>
          <a:xfrm>
            <a:off x="4776980" y="4593914"/>
            <a:ext cx="7053928" cy="1143121"/>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a:solidFill>
                  <a:srgbClr val="002060"/>
                </a:solidFill>
                <a:latin typeface="Times New Roman" pitchFamily="18" charset="0"/>
                <a:cs typeface="Times New Roman" pitchFamily="18" charset="0"/>
              </a:rPr>
              <a:t>Rủ bạn cùng tham gia một số hoạt động.</a:t>
            </a:r>
          </a:p>
        </p:txBody>
      </p:sp>
    </p:spTree>
    <p:extLst>
      <p:ext uri="{BB962C8B-B14F-4D97-AF65-F5344CB8AC3E}">
        <p14:creationId xmlns:p14="http://schemas.microsoft.com/office/powerpoint/2010/main" val="26568201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6" presetClass="entr" presetSubtype="16"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2000"/>
                                        <p:tgtEl>
                                          <p:spTgt spid="2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circle(in)">
                                      <p:cBhvr>
                                        <p:cTn id="13" dur="2000"/>
                                        <p:tgtEl>
                                          <p:spTgt spid="2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circle(in)">
                                      <p:cBhvr>
                                        <p:cTn id="16" dur="2000"/>
                                        <p:tgtEl>
                                          <p:spTgt spid="26"/>
                                        </p:tgtEl>
                                      </p:cBhvr>
                                    </p:animEffect>
                                  </p:childTnLst>
                                </p:cTn>
                              </p:par>
                              <p:par>
                                <p:cTn id="17" presetID="6" presetClass="entr" presetSubtype="16"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circle(in)">
                                      <p:cBhvr>
                                        <p:cTn id="19" dur="20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1000" fill="hold"/>
                                        <p:tgtEl>
                                          <p:spTgt spid="22"/>
                                        </p:tgtEl>
                                        <p:attrNameLst>
                                          <p:attrName>ppt_w</p:attrName>
                                        </p:attrNameLst>
                                      </p:cBhvr>
                                      <p:tavLst>
                                        <p:tav tm="0">
                                          <p:val>
                                            <p:fltVal val="0"/>
                                          </p:val>
                                        </p:tav>
                                        <p:tav tm="100000">
                                          <p:val>
                                            <p:strVal val="#ppt_w"/>
                                          </p:val>
                                        </p:tav>
                                      </p:tavLst>
                                    </p:anim>
                                    <p:anim calcmode="lin" valueType="num">
                                      <p:cBhvr>
                                        <p:cTn id="25" dur="1000" fill="hold"/>
                                        <p:tgtEl>
                                          <p:spTgt spid="22"/>
                                        </p:tgtEl>
                                        <p:attrNameLst>
                                          <p:attrName>ppt_h</p:attrName>
                                        </p:attrNameLst>
                                      </p:cBhvr>
                                      <p:tavLst>
                                        <p:tav tm="0">
                                          <p:val>
                                            <p:fltVal val="0"/>
                                          </p:val>
                                        </p:tav>
                                        <p:tav tm="100000">
                                          <p:val>
                                            <p:strVal val="#ppt_h"/>
                                          </p:val>
                                        </p:tav>
                                      </p:tavLst>
                                    </p:anim>
                                    <p:anim calcmode="lin" valueType="num">
                                      <p:cBhvr>
                                        <p:cTn id="26" dur="1000" fill="hold"/>
                                        <p:tgtEl>
                                          <p:spTgt spid="22"/>
                                        </p:tgtEl>
                                        <p:attrNameLst>
                                          <p:attrName>style.rotation</p:attrName>
                                        </p:attrNameLst>
                                      </p:cBhvr>
                                      <p:tavLst>
                                        <p:tav tm="0">
                                          <p:val>
                                            <p:fltVal val="90"/>
                                          </p:val>
                                        </p:tav>
                                        <p:tav tm="100000">
                                          <p:val>
                                            <p:fltVal val="0"/>
                                          </p:val>
                                        </p:tav>
                                      </p:tavLst>
                                    </p:anim>
                                    <p:animEffect transition="in" filter="fade">
                                      <p:cBhvr>
                                        <p:cTn id="27" dur="1000"/>
                                        <p:tgtEl>
                                          <p:spTgt spid="22"/>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1000" fill="hold"/>
                                        <p:tgtEl>
                                          <p:spTgt spid="30"/>
                                        </p:tgtEl>
                                        <p:attrNameLst>
                                          <p:attrName>ppt_w</p:attrName>
                                        </p:attrNameLst>
                                      </p:cBhvr>
                                      <p:tavLst>
                                        <p:tav tm="0">
                                          <p:val>
                                            <p:fltVal val="0"/>
                                          </p:val>
                                        </p:tav>
                                        <p:tav tm="100000">
                                          <p:val>
                                            <p:strVal val="#ppt_w"/>
                                          </p:val>
                                        </p:tav>
                                      </p:tavLst>
                                    </p:anim>
                                    <p:anim calcmode="lin" valueType="num">
                                      <p:cBhvr>
                                        <p:cTn id="31" dur="1000" fill="hold"/>
                                        <p:tgtEl>
                                          <p:spTgt spid="30"/>
                                        </p:tgtEl>
                                        <p:attrNameLst>
                                          <p:attrName>ppt_h</p:attrName>
                                        </p:attrNameLst>
                                      </p:cBhvr>
                                      <p:tavLst>
                                        <p:tav tm="0">
                                          <p:val>
                                            <p:fltVal val="0"/>
                                          </p:val>
                                        </p:tav>
                                        <p:tav tm="100000">
                                          <p:val>
                                            <p:strVal val="#ppt_h"/>
                                          </p:val>
                                        </p:tav>
                                      </p:tavLst>
                                    </p:anim>
                                    <p:anim calcmode="lin" valueType="num">
                                      <p:cBhvr>
                                        <p:cTn id="32" dur="1000" fill="hold"/>
                                        <p:tgtEl>
                                          <p:spTgt spid="30"/>
                                        </p:tgtEl>
                                        <p:attrNameLst>
                                          <p:attrName>style.rotation</p:attrName>
                                        </p:attrNameLst>
                                      </p:cBhvr>
                                      <p:tavLst>
                                        <p:tav tm="0">
                                          <p:val>
                                            <p:fltVal val="90"/>
                                          </p:val>
                                        </p:tav>
                                        <p:tav tm="100000">
                                          <p:val>
                                            <p:fltVal val="0"/>
                                          </p:val>
                                        </p:tav>
                                      </p:tavLst>
                                    </p:anim>
                                    <p:animEffect transition="in" filter="fade">
                                      <p:cBhvr>
                                        <p:cTn id="33" dur="1000"/>
                                        <p:tgtEl>
                                          <p:spTgt spid="30"/>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1000" fill="hold"/>
                                        <p:tgtEl>
                                          <p:spTgt spid="31"/>
                                        </p:tgtEl>
                                        <p:attrNameLst>
                                          <p:attrName>ppt_w</p:attrName>
                                        </p:attrNameLst>
                                      </p:cBhvr>
                                      <p:tavLst>
                                        <p:tav tm="0">
                                          <p:val>
                                            <p:fltVal val="0"/>
                                          </p:val>
                                        </p:tav>
                                        <p:tav tm="100000">
                                          <p:val>
                                            <p:strVal val="#ppt_w"/>
                                          </p:val>
                                        </p:tav>
                                      </p:tavLst>
                                    </p:anim>
                                    <p:anim calcmode="lin" valueType="num">
                                      <p:cBhvr>
                                        <p:cTn id="37" dur="1000" fill="hold"/>
                                        <p:tgtEl>
                                          <p:spTgt spid="31"/>
                                        </p:tgtEl>
                                        <p:attrNameLst>
                                          <p:attrName>ppt_h</p:attrName>
                                        </p:attrNameLst>
                                      </p:cBhvr>
                                      <p:tavLst>
                                        <p:tav tm="0">
                                          <p:val>
                                            <p:fltVal val="0"/>
                                          </p:val>
                                        </p:tav>
                                        <p:tav tm="100000">
                                          <p:val>
                                            <p:strVal val="#ppt_h"/>
                                          </p:val>
                                        </p:tav>
                                      </p:tavLst>
                                    </p:anim>
                                    <p:anim calcmode="lin" valueType="num">
                                      <p:cBhvr>
                                        <p:cTn id="38" dur="1000" fill="hold"/>
                                        <p:tgtEl>
                                          <p:spTgt spid="31"/>
                                        </p:tgtEl>
                                        <p:attrNameLst>
                                          <p:attrName>style.rotation</p:attrName>
                                        </p:attrNameLst>
                                      </p:cBhvr>
                                      <p:tavLst>
                                        <p:tav tm="0">
                                          <p:val>
                                            <p:fltVal val="90"/>
                                          </p:val>
                                        </p:tav>
                                        <p:tav tm="100000">
                                          <p:val>
                                            <p:fltVal val="0"/>
                                          </p:val>
                                        </p:tav>
                                      </p:tavLst>
                                    </p:anim>
                                    <p:animEffect transition="in" filter="fade">
                                      <p:cBhvr>
                                        <p:cTn id="3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p:bldP spid="26" grpId="0"/>
      <p:bldP spid="22" grpId="0" animBg="1"/>
      <p:bldP spid="30" grpId="0" animBg="1"/>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ÒNG QUAY MAY MẮN&amp;quot;&quot;/&gt;&lt;property id=&quot;20307&quot; value=&quot;270&quot;/&gt;&lt;/object&gt;&lt;object type=&quot;3&quot; unique_id=&quot;10004&quot;&gt;&lt;property id=&quot;20148&quot; value=&quot;5&quot;/&gt;&lt;property id=&quot;20300&quot; value=&quot;Slide 2&quot;/&gt;&lt;property id=&quot;20307&quot; value=&quot;269&quot;/&gt;&lt;/object&gt;&lt;object type=&quot;3&quot; unique_id=&quot;10005&quot;&gt;&lt;property id=&quot;20148&quot; value=&quot;5&quot;/&gt;&lt;property id=&quot;20300&quot; value=&quot;Slide 3&quot;/&gt;&lt;property id=&quot;20307&quot; value=&quot;273&quot;/&gt;&lt;/object&gt;&lt;object type=&quot;3&quot; unique_id=&quot;10006&quot;&gt;&lt;property id=&quot;20148&quot; value=&quot;5&quot;/&gt;&lt;property id=&quot;20300&quot; value=&quot;Slide 4&quot;/&gt;&lt;property id=&quot;20307&quot; value=&quot;274&quot;/&gt;&lt;/object&gt;&lt;object type=&quot;3&quot; unique_id=&quot;10007&quot;&gt;&lt;property id=&quot;20148&quot; value=&quot;5&quot;/&gt;&lt;property id=&quot;20300&quot; value=&quot;Slide 5&quot;/&gt;&lt;property id=&quot;20307&quot; value=&quot;278&quot;/&gt;&lt;/object&gt;&lt;object type=&quot;3&quot; unique_id=&quot;10008&quot;&gt;&lt;property id=&quot;20148&quot; value=&quot;5&quot;/&gt;&lt;property id=&quot;20300&quot; value=&quot;Slide 6&quot;/&gt;&lt;property id=&quot;20307&quot; value=&quot;275&quot;/&gt;&lt;/object&gt;&lt;object type=&quot;3&quot; unique_id=&quot;10009&quot;&gt;&lt;property id=&quot;20148&quot; value=&quot;5&quot;/&gt;&lt;property id=&quot;20300&quot; value=&quot;Slide 7&quot;/&gt;&lt;property id=&quot;20307&quot; value=&quot;277&quot;/&gt;&lt;/object&gt;&lt;object type=&quot;3&quot; unique_id=&quot;10010&quot;&gt;&lt;property id=&quot;20148&quot; value=&quot;5&quot;/&gt;&lt;property id=&quot;20300&quot; value=&quot;Slide 8&quot;/&gt;&lt;property id=&quot;20307&quot; value=&quot;276&quot;/&gt;&lt;/object&gt;&lt;object type=&quot;3&quot; unique_id=&quot;10011&quot;&gt;&lt;property id=&quot;20148&quot; value=&quot;5&quot;/&gt;&lt;property id=&quot;20300&quot; value=&quot;Slide 9&quot;/&gt;&lt;property id=&quot;20307&quot; value=&quot;279&quot;/&gt;&lt;/object&gt;&lt;object type=&quot;3&quot; unique_id=&quot;10012&quot;&gt;&lt;property id=&quot;20148&quot; value=&quot;5&quot;/&gt;&lt;property id=&quot;20300&quot; value=&quot;Slide 10&quot;/&gt;&lt;property id=&quot;20307&quot; value=&quot;280&quot;/&gt;&lt;/object&gt;&lt;object type=&quot;3&quot; unique_id=&quot;10013&quot;&gt;&lt;property id=&quot;20148&quot; value=&quot;5&quot;/&gt;&lt;property id=&quot;20300&quot; value=&quot;Slide 11&quot;/&gt;&lt;property id=&quot;20307&quot; value=&quot;281&quot;/&gt;&lt;/object&gt;&lt;/object&gt;&lt;object type=&quot;8&quot; unique_id=&quot;10028&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6302</TotalTime>
  <Words>1116</Words>
  <Application>Microsoft Office PowerPoint</Application>
  <PresentationFormat>Màn hình rộng</PresentationFormat>
  <Paragraphs>115</Paragraphs>
  <Slides>17</Slides>
  <Notes>16</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17</vt:i4>
      </vt:variant>
    </vt:vector>
  </HeadingPairs>
  <TitlesOfParts>
    <vt:vector size="23" baseType="lpstr">
      <vt:lpstr>Wingdings</vt:lpstr>
      <vt:lpstr>Calibri Light</vt:lpstr>
      <vt:lpstr>Arial</vt:lpstr>
      <vt:lpstr>Calibri</vt:lpstr>
      <vt:lpstr>Times New Roman</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Tuyến Võ</cp:lastModifiedBy>
  <cp:revision>767</cp:revision>
  <dcterms:created xsi:type="dcterms:W3CDTF">2018-05-10T00:06:18Z</dcterms:created>
  <dcterms:modified xsi:type="dcterms:W3CDTF">2024-10-20T15:12:51Z</dcterms:modified>
</cp:coreProperties>
</file>